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4.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35.jpg" ContentType="image/jpeg"/>
  <Override PartName="/ppt/media/image38.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39.jpg" ContentType="image/jpeg"/>
  <Override PartName="/ppt/media/image40.jpg" ContentType="image/jpeg"/>
  <Override PartName="/ppt/media/image41.jpg" ContentType="image/jpeg"/>
  <Override PartName="/ppt/media/image42.jpg" ContentType="image/jpe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43.jpg" ContentType="image/jpeg"/>
  <Override PartName="/ppt/media/image44.jpg" ContentType="image/jpeg"/>
  <Override PartName="/ppt/media/image4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62" r:id="rId2"/>
    <p:sldId id="278" r:id="rId3"/>
    <p:sldId id="261" r:id="rId4"/>
    <p:sldId id="270" r:id="rId5"/>
    <p:sldId id="272" r:id="rId6"/>
    <p:sldId id="268" r:id="rId7"/>
    <p:sldId id="264" r:id="rId8"/>
    <p:sldId id="279" r:id="rId9"/>
    <p:sldId id="280" r:id="rId10"/>
    <p:sldId id="265" r:id="rId11"/>
    <p:sldId id="275" r:id="rId12"/>
    <p:sldId id="266" r:id="rId13"/>
    <p:sldId id="267" r:id="rId14"/>
    <p:sldId id="276" r:id="rId15"/>
    <p:sldId id="277" r:id="rId16"/>
  </p:sldIdLst>
  <p:sldSz cx="12192000" cy="6858000"/>
  <p:notesSz cx="6858000" cy="9144000"/>
  <p:defaultText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28" autoAdjust="0"/>
    <p:restoredTop sz="94660"/>
  </p:normalViewPr>
  <p:slideViewPr>
    <p:cSldViewPr snapToGrid="0">
      <p:cViewPr varScale="1">
        <p:scale>
          <a:sx n="74" d="100"/>
          <a:sy n="74" d="100"/>
        </p:scale>
        <p:origin x="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image" Target="../media/image22.png"/></Relationships>
</file>

<file path=ppt/diagrams/_rels/data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jpg"/></Relationships>
</file>

<file path=ppt/diagrams/_rels/data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image" Target="../media/image39.jpg"/><Relationship Id="rId4" Type="http://schemas.openxmlformats.org/officeDocument/2006/relationships/image" Target="../media/image42.jpg"/></Relationships>
</file>

<file path=ppt/diagrams/_rels/data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image" Target="../media/image4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jpg"/></Relationships>
</file>

<file path=ppt/diagrams/_rels/drawing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image" Target="../media/image39.jpg"/><Relationship Id="rId4" Type="http://schemas.openxmlformats.org/officeDocument/2006/relationships/image" Target="../media/image42.jpg"/></Relationships>
</file>

<file path=ppt/diagrams/_rels/drawing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image" Target="../media/image43.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43E900-EF6F-43E6-9818-4CF1AB933889}" type="doc">
      <dgm:prSet loTypeId="urn:microsoft.com/office/officeart/2005/8/layout/pList2" loCatId="list" qsTypeId="urn:microsoft.com/office/officeart/2005/8/quickstyle/simple1" qsCatId="simple" csTypeId="urn:microsoft.com/office/officeart/2005/8/colors/colorful3" csCatId="colorful" phldr="1"/>
      <dgm:spPr/>
    </dgm:pt>
    <dgm:pt modelId="{80EAEEF0-ED0F-4288-B606-BA4EA391732C}">
      <dgm:prSet phldrT="[نص]"/>
      <dgm:spPr/>
      <dgm:t>
        <a:bodyPr/>
        <a:lstStyle/>
        <a:p>
          <a:pPr rtl="1"/>
          <a:r>
            <a:rPr lang="ar-YE" dirty="0">
              <a:latin typeface="Calibri" panose="020F0502020204030204" pitchFamily="34" charset="0"/>
              <a:cs typeface="Arial" panose="020B0604020202020204" pitchFamily="34" charset="0"/>
            </a:rPr>
            <a:t>اعتماد آلية وخطة عمل واضحة تتوافق مع هذا الهدف في تطبيق جميع التعليمات الطبية </a:t>
          </a:r>
          <a:endParaRPr lang="ar-YE" dirty="0"/>
        </a:p>
      </dgm:t>
    </dgm:pt>
    <dgm:pt modelId="{F5B8B2BC-C5B8-415D-B902-8F6A88D90CA5}" type="parTrans" cxnId="{5E9392A3-F19B-4EC1-9024-BEA25A445F19}">
      <dgm:prSet/>
      <dgm:spPr/>
      <dgm:t>
        <a:bodyPr/>
        <a:lstStyle/>
        <a:p>
          <a:pPr rtl="1"/>
          <a:endParaRPr lang="ar-YE"/>
        </a:p>
      </dgm:t>
    </dgm:pt>
    <dgm:pt modelId="{E09927B8-3866-48F0-91CF-ED7156F9AFBC}" type="sibTrans" cxnId="{5E9392A3-F19B-4EC1-9024-BEA25A445F19}">
      <dgm:prSet/>
      <dgm:spPr/>
      <dgm:t>
        <a:bodyPr/>
        <a:lstStyle/>
        <a:p>
          <a:pPr rtl="1"/>
          <a:endParaRPr lang="ar-YE"/>
        </a:p>
      </dgm:t>
    </dgm:pt>
    <dgm:pt modelId="{30D8B5CB-9D2F-462A-A57F-A4FA460A3AF8}">
      <dgm:prSet phldrT="[نص]"/>
      <dgm:spPr/>
      <dgm:t>
        <a:bodyPr/>
        <a:lstStyle/>
        <a:p>
          <a:pPr rtl="1"/>
          <a:r>
            <a:rPr lang="ar-YE" dirty="0">
              <a:effectLst/>
              <a:latin typeface="Calibri" panose="020F0502020204030204" pitchFamily="34" charset="0"/>
              <a:ea typeface="Calibri" panose="020F0502020204030204" pitchFamily="34" charset="0"/>
              <a:cs typeface="Arial" panose="020B0604020202020204" pitchFamily="34" charset="0"/>
            </a:rPr>
            <a:t>الإبلاغ عن جميع نتائج الفحوصات الحرجة للتأكد من ذلك </a:t>
          </a:r>
          <a:endParaRPr lang="ar-YE" dirty="0"/>
        </a:p>
      </dgm:t>
    </dgm:pt>
    <dgm:pt modelId="{55243884-A837-4743-81E4-A48ED31F5F07}" type="parTrans" cxnId="{1B25B432-9973-42D3-8653-5EA83F125C17}">
      <dgm:prSet/>
      <dgm:spPr/>
      <dgm:t>
        <a:bodyPr/>
        <a:lstStyle/>
        <a:p>
          <a:pPr rtl="1"/>
          <a:endParaRPr lang="ar-YE"/>
        </a:p>
      </dgm:t>
    </dgm:pt>
    <dgm:pt modelId="{D52464D0-46D7-46C2-9CD5-8AD51B97460B}" type="sibTrans" cxnId="{1B25B432-9973-42D3-8653-5EA83F125C17}">
      <dgm:prSet/>
      <dgm:spPr/>
      <dgm:t>
        <a:bodyPr/>
        <a:lstStyle/>
        <a:p>
          <a:pPr rtl="1"/>
          <a:endParaRPr lang="ar-YE"/>
        </a:p>
      </dgm:t>
    </dgm:pt>
    <dgm:pt modelId="{1CE0C8DA-4341-492C-813E-F5A5EA68BCCA}">
      <dgm:prSet phldrT="[نص]"/>
      <dgm:spPr/>
      <dgm:t>
        <a:bodyPr/>
        <a:lstStyle/>
        <a:p>
          <a:pPr rtl="1"/>
          <a:r>
            <a:rPr lang="ar-YE" dirty="0">
              <a:latin typeface="Calibri" panose="020F0502020204030204" pitchFamily="34" charset="0"/>
              <a:cs typeface="Arial" panose="020B0604020202020204" pitchFamily="34" charset="0"/>
            </a:rPr>
            <a:t>بعد ذلك يتم التوقيع من قبل ممرضتين أثناء أخذ التعليمات</a:t>
          </a:r>
          <a:endParaRPr lang="ar-YE" dirty="0"/>
        </a:p>
      </dgm:t>
    </dgm:pt>
    <dgm:pt modelId="{A264E91F-29B5-4CF5-AD3F-277D585EF213}" type="parTrans" cxnId="{436305F8-29EC-4B5F-81D1-68A14CC466C3}">
      <dgm:prSet/>
      <dgm:spPr/>
      <dgm:t>
        <a:bodyPr/>
        <a:lstStyle/>
        <a:p>
          <a:pPr rtl="1"/>
          <a:endParaRPr lang="ar-YE"/>
        </a:p>
      </dgm:t>
    </dgm:pt>
    <dgm:pt modelId="{C85B7DEE-1297-40F8-9512-C0C700AE212A}" type="sibTrans" cxnId="{436305F8-29EC-4B5F-81D1-68A14CC466C3}">
      <dgm:prSet/>
      <dgm:spPr/>
      <dgm:t>
        <a:bodyPr/>
        <a:lstStyle/>
        <a:p>
          <a:pPr rtl="1"/>
          <a:endParaRPr lang="ar-YE"/>
        </a:p>
      </dgm:t>
    </dgm:pt>
    <dgm:pt modelId="{886BAEF0-CE9D-494B-A241-9DE72640ED62}" type="pres">
      <dgm:prSet presAssocID="{CE43E900-EF6F-43E6-9818-4CF1AB933889}" presName="Name0" presStyleCnt="0">
        <dgm:presLayoutVars>
          <dgm:dir val="rev"/>
          <dgm:resizeHandles val="exact"/>
        </dgm:presLayoutVars>
      </dgm:prSet>
      <dgm:spPr/>
    </dgm:pt>
    <dgm:pt modelId="{E1AB948E-CA51-4B9B-934F-17E82AB73EFB}" type="pres">
      <dgm:prSet presAssocID="{CE43E900-EF6F-43E6-9818-4CF1AB933889}" presName="bkgdShp" presStyleLbl="alignAccFollowNode1" presStyleIdx="0" presStyleCnt="1" custLinFactY="22634" custLinFactNeighborY="100000"/>
      <dgm:spPr/>
    </dgm:pt>
    <dgm:pt modelId="{11BBF4CF-55FA-4C29-AEB9-D6F019FC41EA}" type="pres">
      <dgm:prSet presAssocID="{CE43E900-EF6F-43E6-9818-4CF1AB933889}" presName="linComp" presStyleCnt="0"/>
      <dgm:spPr/>
    </dgm:pt>
    <dgm:pt modelId="{E2552998-B9D4-449A-BACE-63F2CB8A4C22}" type="pres">
      <dgm:prSet presAssocID="{80EAEEF0-ED0F-4288-B606-BA4EA391732C}" presName="compNode" presStyleCnt="0"/>
      <dgm:spPr/>
    </dgm:pt>
    <dgm:pt modelId="{EB56EF6F-7880-47F9-ACEE-1F09D057177E}" type="pres">
      <dgm:prSet presAssocID="{80EAEEF0-ED0F-4288-B606-BA4EA391732C}" presName="node" presStyleLbl="node1" presStyleIdx="0" presStyleCnt="3">
        <dgm:presLayoutVars>
          <dgm:bulletEnabled val="1"/>
        </dgm:presLayoutVars>
      </dgm:prSet>
      <dgm:spPr/>
    </dgm:pt>
    <dgm:pt modelId="{6F7D2C95-1969-4901-9749-41481C6C8F48}" type="pres">
      <dgm:prSet presAssocID="{80EAEEF0-ED0F-4288-B606-BA4EA391732C}" presName="invisiNode" presStyleLbl="node1" presStyleIdx="0" presStyleCnt="3"/>
      <dgm:spPr/>
    </dgm:pt>
    <dgm:pt modelId="{00F623CB-3AAF-42C4-AFF3-B62EC5305982}" type="pres">
      <dgm:prSet presAssocID="{80EAEEF0-ED0F-4288-B606-BA4EA391732C}"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71B8CF6A-3E52-4698-B9B2-D210EEB225DE}" type="pres">
      <dgm:prSet presAssocID="{E09927B8-3866-48F0-91CF-ED7156F9AFBC}" presName="sibTrans" presStyleLbl="sibTrans2D1" presStyleIdx="0" presStyleCnt="0"/>
      <dgm:spPr/>
    </dgm:pt>
    <dgm:pt modelId="{AEB00AC1-DD2E-4207-9DB1-B8CB56947EFC}" type="pres">
      <dgm:prSet presAssocID="{30D8B5CB-9D2F-462A-A57F-A4FA460A3AF8}" presName="compNode" presStyleCnt="0"/>
      <dgm:spPr/>
    </dgm:pt>
    <dgm:pt modelId="{F2874986-B988-4D4E-A299-BA553A44D49A}" type="pres">
      <dgm:prSet presAssocID="{30D8B5CB-9D2F-462A-A57F-A4FA460A3AF8}" presName="node" presStyleLbl="node1" presStyleIdx="1" presStyleCnt="3">
        <dgm:presLayoutVars>
          <dgm:bulletEnabled val="1"/>
        </dgm:presLayoutVars>
      </dgm:prSet>
      <dgm:spPr/>
    </dgm:pt>
    <dgm:pt modelId="{65D36AB2-3FFE-4BCC-89FF-6B96E1A32C65}" type="pres">
      <dgm:prSet presAssocID="{30D8B5CB-9D2F-462A-A57F-A4FA460A3AF8}" presName="invisiNode" presStyleLbl="node1" presStyleIdx="1" presStyleCnt="3"/>
      <dgm:spPr/>
    </dgm:pt>
    <dgm:pt modelId="{55E8A875-FE30-4AAC-8B14-48A25B6A4D1C}" type="pres">
      <dgm:prSet presAssocID="{30D8B5CB-9D2F-462A-A57F-A4FA460A3AF8}"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E1D39208-859A-4455-B019-59ACBE1C3FB3}" type="pres">
      <dgm:prSet presAssocID="{D52464D0-46D7-46C2-9CD5-8AD51B97460B}" presName="sibTrans" presStyleLbl="sibTrans2D1" presStyleIdx="0" presStyleCnt="0"/>
      <dgm:spPr/>
    </dgm:pt>
    <dgm:pt modelId="{6F2B0B8B-35F4-48BE-BDFE-EE27DB6B897D}" type="pres">
      <dgm:prSet presAssocID="{1CE0C8DA-4341-492C-813E-F5A5EA68BCCA}" presName="compNode" presStyleCnt="0"/>
      <dgm:spPr/>
    </dgm:pt>
    <dgm:pt modelId="{97432F92-4701-430F-8D29-8BED227DD92B}" type="pres">
      <dgm:prSet presAssocID="{1CE0C8DA-4341-492C-813E-F5A5EA68BCCA}" presName="node" presStyleLbl="node1" presStyleIdx="2" presStyleCnt="3">
        <dgm:presLayoutVars>
          <dgm:bulletEnabled val="1"/>
        </dgm:presLayoutVars>
      </dgm:prSet>
      <dgm:spPr/>
    </dgm:pt>
    <dgm:pt modelId="{BFE7CB86-64C4-4CFA-9B48-17DDB2280CAF}" type="pres">
      <dgm:prSet presAssocID="{1CE0C8DA-4341-492C-813E-F5A5EA68BCCA}" presName="invisiNode" presStyleLbl="node1" presStyleIdx="2" presStyleCnt="3"/>
      <dgm:spPr/>
    </dgm:pt>
    <dgm:pt modelId="{7B8DEE46-9859-4AA0-8EAA-9DEC77208924}" type="pres">
      <dgm:prSet presAssocID="{1CE0C8DA-4341-492C-813E-F5A5EA68BCCA}"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Lst>
  <dgm:cxnLst>
    <dgm:cxn modelId="{0BDA1902-BEE3-4C6C-9001-9B19A0FED105}" type="presOf" srcId="{30D8B5CB-9D2F-462A-A57F-A4FA460A3AF8}" destId="{F2874986-B988-4D4E-A299-BA553A44D49A}" srcOrd="0" destOrd="0" presId="urn:microsoft.com/office/officeart/2005/8/layout/pList2"/>
    <dgm:cxn modelId="{E1B37A13-73E1-4BEF-A21F-C1AD704915A0}" type="presOf" srcId="{80EAEEF0-ED0F-4288-B606-BA4EA391732C}" destId="{EB56EF6F-7880-47F9-ACEE-1F09D057177E}" srcOrd="0" destOrd="0" presId="urn:microsoft.com/office/officeart/2005/8/layout/pList2"/>
    <dgm:cxn modelId="{993CAB24-08BE-4C0E-B1EA-CA22E1EC1AD6}" type="presOf" srcId="{1CE0C8DA-4341-492C-813E-F5A5EA68BCCA}" destId="{97432F92-4701-430F-8D29-8BED227DD92B}" srcOrd="0" destOrd="0" presId="urn:microsoft.com/office/officeart/2005/8/layout/pList2"/>
    <dgm:cxn modelId="{A18E2325-8E58-4EDA-9743-EB27533D3B86}" type="presOf" srcId="{E09927B8-3866-48F0-91CF-ED7156F9AFBC}" destId="{71B8CF6A-3E52-4698-B9B2-D210EEB225DE}" srcOrd="0" destOrd="0" presId="urn:microsoft.com/office/officeart/2005/8/layout/pList2"/>
    <dgm:cxn modelId="{1B25B432-9973-42D3-8653-5EA83F125C17}" srcId="{CE43E900-EF6F-43E6-9818-4CF1AB933889}" destId="{30D8B5CB-9D2F-462A-A57F-A4FA460A3AF8}" srcOrd="1" destOrd="0" parTransId="{55243884-A837-4743-81E4-A48ED31F5F07}" sibTransId="{D52464D0-46D7-46C2-9CD5-8AD51B97460B}"/>
    <dgm:cxn modelId="{BB9E9596-6602-48C4-BBD7-8CC048DAFB6E}" type="presOf" srcId="{CE43E900-EF6F-43E6-9818-4CF1AB933889}" destId="{886BAEF0-CE9D-494B-A241-9DE72640ED62}" srcOrd="0" destOrd="0" presId="urn:microsoft.com/office/officeart/2005/8/layout/pList2"/>
    <dgm:cxn modelId="{5E9392A3-F19B-4EC1-9024-BEA25A445F19}" srcId="{CE43E900-EF6F-43E6-9818-4CF1AB933889}" destId="{80EAEEF0-ED0F-4288-B606-BA4EA391732C}" srcOrd="0" destOrd="0" parTransId="{F5B8B2BC-C5B8-415D-B902-8F6A88D90CA5}" sibTransId="{E09927B8-3866-48F0-91CF-ED7156F9AFBC}"/>
    <dgm:cxn modelId="{BF21D3EE-17A0-4D7A-90F6-CAD59EB06A9A}" type="presOf" srcId="{D52464D0-46D7-46C2-9CD5-8AD51B97460B}" destId="{E1D39208-859A-4455-B019-59ACBE1C3FB3}" srcOrd="0" destOrd="0" presId="urn:microsoft.com/office/officeart/2005/8/layout/pList2"/>
    <dgm:cxn modelId="{436305F8-29EC-4B5F-81D1-68A14CC466C3}" srcId="{CE43E900-EF6F-43E6-9818-4CF1AB933889}" destId="{1CE0C8DA-4341-492C-813E-F5A5EA68BCCA}" srcOrd="2" destOrd="0" parTransId="{A264E91F-29B5-4CF5-AD3F-277D585EF213}" sibTransId="{C85B7DEE-1297-40F8-9512-C0C700AE212A}"/>
    <dgm:cxn modelId="{31BFB222-602C-4207-9172-206AC9929445}" type="presParOf" srcId="{886BAEF0-CE9D-494B-A241-9DE72640ED62}" destId="{E1AB948E-CA51-4B9B-934F-17E82AB73EFB}" srcOrd="0" destOrd="0" presId="urn:microsoft.com/office/officeart/2005/8/layout/pList2"/>
    <dgm:cxn modelId="{63929075-068A-4F58-9B63-3D1F0215E5D5}" type="presParOf" srcId="{886BAEF0-CE9D-494B-A241-9DE72640ED62}" destId="{11BBF4CF-55FA-4C29-AEB9-D6F019FC41EA}" srcOrd="1" destOrd="0" presId="urn:microsoft.com/office/officeart/2005/8/layout/pList2"/>
    <dgm:cxn modelId="{B282CE46-611B-4C7C-A4AC-835A010B01C7}" type="presParOf" srcId="{11BBF4CF-55FA-4C29-AEB9-D6F019FC41EA}" destId="{E2552998-B9D4-449A-BACE-63F2CB8A4C22}" srcOrd="0" destOrd="0" presId="urn:microsoft.com/office/officeart/2005/8/layout/pList2"/>
    <dgm:cxn modelId="{12354BBA-B9D0-45E4-9107-8086ED3BB306}" type="presParOf" srcId="{E2552998-B9D4-449A-BACE-63F2CB8A4C22}" destId="{EB56EF6F-7880-47F9-ACEE-1F09D057177E}" srcOrd="0" destOrd="0" presId="urn:microsoft.com/office/officeart/2005/8/layout/pList2"/>
    <dgm:cxn modelId="{0E188556-DA4A-45A9-AE4B-ABCF58747E37}" type="presParOf" srcId="{E2552998-B9D4-449A-BACE-63F2CB8A4C22}" destId="{6F7D2C95-1969-4901-9749-41481C6C8F48}" srcOrd="1" destOrd="0" presId="urn:microsoft.com/office/officeart/2005/8/layout/pList2"/>
    <dgm:cxn modelId="{84A70BA8-2E33-406A-8977-BC2A4B64C496}" type="presParOf" srcId="{E2552998-B9D4-449A-BACE-63F2CB8A4C22}" destId="{00F623CB-3AAF-42C4-AFF3-B62EC5305982}" srcOrd="2" destOrd="0" presId="urn:microsoft.com/office/officeart/2005/8/layout/pList2"/>
    <dgm:cxn modelId="{29D94B4A-16CF-4475-9C7E-FBD673702B8D}" type="presParOf" srcId="{11BBF4CF-55FA-4C29-AEB9-D6F019FC41EA}" destId="{71B8CF6A-3E52-4698-B9B2-D210EEB225DE}" srcOrd="1" destOrd="0" presId="urn:microsoft.com/office/officeart/2005/8/layout/pList2"/>
    <dgm:cxn modelId="{C9099AB7-5F10-47F0-960B-C5EAC93904D0}" type="presParOf" srcId="{11BBF4CF-55FA-4C29-AEB9-D6F019FC41EA}" destId="{AEB00AC1-DD2E-4207-9DB1-B8CB56947EFC}" srcOrd="2" destOrd="0" presId="urn:microsoft.com/office/officeart/2005/8/layout/pList2"/>
    <dgm:cxn modelId="{245766DE-12FC-4066-8938-70C5842BD9E3}" type="presParOf" srcId="{AEB00AC1-DD2E-4207-9DB1-B8CB56947EFC}" destId="{F2874986-B988-4D4E-A299-BA553A44D49A}" srcOrd="0" destOrd="0" presId="urn:microsoft.com/office/officeart/2005/8/layout/pList2"/>
    <dgm:cxn modelId="{C4180BD1-918D-41D1-8B8E-B1B11C0634C6}" type="presParOf" srcId="{AEB00AC1-DD2E-4207-9DB1-B8CB56947EFC}" destId="{65D36AB2-3FFE-4BCC-89FF-6B96E1A32C65}" srcOrd="1" destOrd="0" presId="urn:microsoft.com/office/officeart/2005/8/layout/pList2"/>
    <dgm:cxn modelId="{68BDC9BF-BDDF-4855-A64C-BB6E3A64C430}" type="presParOf" srcId="{AEB00AC1-DD2E-4207-9DB1-B8CB56947EFC}" destId="{55E8A875-FE30-4AAC-8B14-48A25B6A4D1C}" srcOrd="2" destOrd="0" presId="urn:microsoft.com/office/officeart/2005/8/layout/pList2"/>
    <dgm:cxn modelId="{BBC5C6A0-51DF-44A2-9205-E11A8535857B}" type="presParOf" srcId="{11BBF4CF-55FA-4C29-AEB9-D6F019FC41EA}" destId="{E1D39208-859A-4455-B019-59ACBE1C3FB3}" srcOrd="3" destOrd="0" presId="urn:microsoft.com/office/officeart/2005/8/layout/pList2"/>
    <dgm:cxn modelId="{262B8469-F46B-4046-A384-57A515FB9B5E}" type="presParOf" srcId="{11BBF4CF-55FA-4C29-AEB9-D6F019FC41EA}" destId="{6F2B0B8B-35F4-48BE-BDFE-EE27DB6B897D}" srcOrd="4" destOrd="0" presId="urn:microsoft.com/office/officeart/2005/8/layout/pList2"/>
    <dgm:cxn modelId="{172F1DC9-0638-4C05-901F-FCC3E79576C2}" type="presParOf" srcId="{6F2B0B8B-35F4-48BE-BDFE-EE27DB6B897D}" destId="{97432F92-4701-430F-8D29-8BED227DD92B}" srcOrd="0" destOrd="0" presId="urn:microsoft.com/office/officeart/2005/8/layout/pList2"/>
    <dgm:cxn modelId="{3998A66F-5098-42F6-9FEB-E2B0C492CEC4}" type="presParOf" srcId="{6F2B0B8B-35F4-48BE-BDFE-EE27DB6B897D}" destId="{BFE7CB86-64C4-4CFA-9B48-17DDB2280CAF}" srcOrd="1" destOrd="0" presId="urn:microsoft.com/office/officeart/2005/8/layout/pList2"/>
    <dgm:cxn modelId="{1951695D-847F-401A-9F76-B2A6F30FEBFA}" type="presParOf" srcId="{6F2B0B8B-35F4-48BE-BDFE-EE27DB6B897D}" destId="{7B8DEE46-9859-4AA0-8EAA-9DEC7720892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DDE4F-F743-4791-848B-A9400D3EAC5A}" type="doc">
      <dgm:prSet loTypeId="urn:microsoft.com/office/officeart/2005/8/layout/bList2" loCatId="list" qsTypeId="urn:microsoft.com/office/officeart/2005/8/quickstyle/simple1" qsCatId="simple" csTypeId="urn:microsoft.com/office/officeart/2005/8/colors/colorful5" csCatId="colorful" phldr="1"/>
      <dgm:spPr/>
    </dgm:pt>
    <dgm:pt modelId="{AB3FB8DD-0404-4FFE-8A75-9B332D29F563}">
      <dgm:prSet phldrT="[نص]"/>
      <dgm:spPr/>
      <dgm:t>
        <a:bodyPr/>
        <a:lstStyle/>
        <a:p>
          <a:pPr rtl="1">
            <a:buFont typeface="Wingdings" panose="05000000000000000000" pitchFamily="2" charset="2"/>
            <a:buNone/>
          </a:pPr>
          <a:endParaRPr lang="ar-YE" dirty="0"/>
        </a:p>
      </dgm:t>
    </dgm:pt>
    <dgm:pt modelId="{0A5A94DC-D5E0-4F65-ABB5-74B3A96A1AA7}" type="parTrans" cxnId="{C5167BB6-E780-4964-B5CA-4CEBD371DDA8}">
      <dgm:prSet/>
      <dgm:spPr/>
      <dgm:t>
        <a:bodyPr/>
        <a:lstStyle/>
        <a:p>
          <a:pPr rtl="1"/>
          <a:endParaRPr lang="ar-YE"/>
        </a:p>
      </dgm:t>
    </dgm:pt>
    <dgm:pt modelId="{188FE0B8-FAC3-439E-93CB-1BACB5D1DD30}" type="sibTrans" cxnId="{C5167BB6-E780-4964-B5CA-4CEBD371DDA8}">
      <dgm:prSet/>
      <dgm:spPr/>
      <dgm:t>
        <a:bodyPr/>
        <a:lstStyle/>
        <a:p>
          <a:pPr rtl="1"/>
          <a:endParaRPr lang="ar-YE"/>
        </a:p>
      </dgm:t>
    </dgm:pt>
    <dgm:pt modelId="{8B00E0AE-7C0F-4D4A-ACB7-6BB994881F21}">
      <dgm:prSet phldrT="[نص]"/>
      <dgm:spPr/>
      <dgm:t>
        <a:bodyPr/>
        <a:lstStyle/>
        <a:p>
          <a:pPr rtl="1">
            <a:buFont typeface="Wingdings" panose="05000000000000000000" pitchFamily="2" charset="2"/>
            <a:buNone/>
          </a:pPr>
          <a:endParaRPr lang="ar-YE" dirty="0"/>
        </a:p>
      </dgm:t>
    </dgm:pt>
    <dgm:pt modelId="{1EAC464D-6B8E-437F-8ABD-7C70CCEEB2E3}" type="parTrans" cxnId="{FB650645-2197-4098-8F62-63B84A726179}">
      <dgm:prSet/>
      <dgm:spPr/>
      <dgm:t>
        <a:bodyPr/>
        <a:lstStyle/>
        <a:p>
          <a:pPr rtl="1"/>
          <a:endParaRPr lang="ar-YE"/>
        </a:p>
      </dgm:t>
    </dgm:pt>
    <dgm:pt modelId="{0654FD78-0F69-4C48-835D-7354CDF6D781}" type="sibTrans" cxnId="{FB650645-2197-4098-8F62-63B84A726179}">
      <dgm:prSet/>
      <dgm:spPr/>
      <dgm:t>
        <a:bodyPr/>
        <a:lstStyle/>
        <a:p>
          <a:pPr rtl="1"/>
          <a:endParaRPr lang="ar-YE"/>
        </a:p>
      </dgm:t>
    </dgm:pt>
    <dgm:pt modelId="{5ED9FD63-B28E-4EE5-9FEB-DE80F29F3C8E}" type="pres">
      <dgm:prSet presAssocID="{0FBDDE4F-F743-4791-848B-A9400D3EAC5A}" presName="diagram" presStyleCnt="0">
        <dgm:presLayoutVars>
          <dgm:dir val="rev"/>
          <dgm:animLvl val="lvl"/>
          <dgm:resizeHandles val="exact"/>
        </dgm:presLayoutVars>
      </dgm:prSet>
      <dgm:spPr/>
    </dgm:pt>
    <dgm:pt modelId="{7C86878A-5E97-4726-AFAA-C0869061764A}" type="pres">
      <dgm:prSet presAssocID="{AB3FB8DD-0404-4FFE-8A75-9B332D29F563}" presName="compNode" presStyleCnt="0"/>
      <dgm:spPr/>
    </dgm:pt>
    <dgm:pt modelId="{933005C4-42FB-4F40-A389-5B7CD1D8DCD3}" type="pres">
      <dgm:prSet presAssocID="{AB3FB8DD-0404-4FFE-8A75-9B332D29F563}" presName="childRect" presStyleLbl="bgAcc1" presStyleIdx="0" presStyleCnt="2" custScaleX="160804" custScaleY="313565" custLinFactNeighborY="58000">
        <dgm:presLayoutVars>
          <dgm:bulletEnabled val="1"/>
        </dgm:presLayoutVars>
      </dgm:prSet>
      <dgm:spPr/>
    </dgm:pt>
    <dgm:pt modelId="{2491449F-A8DD-4CD3-85E5-E84E69FF0518}" type="pres">
      <dgm:prSet presAssocID="{AB3FB8DD-0404-4FFE-8A75-9B332D29F563}" presName="parentText" presStyleLbl="node1" presStyleIdx="0" presStyleCnt="0">
        <dgm:presLayoutVars>
          <dgm:chMax val="0"/>
          <dgm:bulletEnabled val="1"/>
        </dgm:presLayoutVars>
      </dgm:prSet>
      <dgm:spPr/>
    </dgm:pt>
    <dgm:pt modelId="{32480F55-BA81-4C95-8759-4F27CAB3A8B2}" type="pres">
      <dgm:prSet presAssocID="{AB3FB8DD-0404-4FFE-8A75-9B332D29F563}" presName="parentRect" presStyleLbl="alignNode1" presStyleIdx="0" presStyleCnt="2" custScaleX="158660" custScaleY="681647" custLinFactNeighborY="-97686"/>
      <dgm:spPr/>
    </dgm:pt>
    <dgm:pt modelId="{8C61697F-3582-4928-A954-6F677D9EFB6D}" type="pres">
      <dgm:prSet presAssocID="{AB3FB8DD-0404-4FFE-8A75-9B332D29F563}" presName="adorn" presStyleLbl="fgAccFollowNode1" presStyleIdx="0" presStyleCnt="2" custScaleX="379902" custScaleY="261884" custLinFactX="13363" custLinFactY="32208" custLinFactNeighborX="100000"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pt>
    <dgm:pt modelId="{065D6162-A4BF-4F53-8138-232A2850BB57}" type="pres">
      <dgm:prSet presAssocID="{188FE0B8-FAC3-439E-93CB-1BACB5D1DD30}" presName="sibTrans" presStyleLbl="sibTrans2D1" presStyleIdx="0" presStyleCnt="0"/>
      <dgm:spPr/>
    </dgm:pt>
    <dgm:pt modelId="{066163D4-7A93-41FE-A9FC-88995AB00A80}" type="pres">
      <dgm:prSet presAssocID="{8B00E0AE-7C0F-4D4A-ACB7-6BB994881F21}" presName="compNode" presStyleCnt="0"/>
      <dgm:spPr/>
    </dgm:pt>
    <dgm:pt modelId="{989BB3FD-ED25-4E92-8D9F-11638347A243}" type="pres">
      <dgm:prSet presAssocID="{8B00E0AE-7C0F-4D4A-ACB7-6BB994881F21}" presName="childRect" presStyleLbl="bgAcc1" presStyleIdx="1" presStyleCnt="2" custScaleX="160457" custScaleY="313565" custLinFactNeighborY="58000">
        <dgm:presLayoutVars>
          <dgm:bulletEnabled val="1"/>
        </dgm:presLayoutVars>
      </dgm:prSet>
      <dgm:spPr/>
    </dgm:pt>
    <dgm:pt modelId="{09D61A35-18AB-427F-8D89-8BDA2DFC1E18}" type="pres">
      <dgm:prSet presAssocID="{8B00E0AE-7C0F-4D4A-ACB7-6BB994881F21}" presName="parentText" presStyleLbl="node1" presStyleIdx="0" presStyleCnt="0">
        <dgm:presLayoutVars>
          <dgm:chMax val="0"/>
          <dgm:bulletEnabled val="1"/>
        </dgm:presLayoutVars>
      </dgm:prSet>
      <dgm:spPr/>
    </dgm:pt>
    <dgm:pt modelId="{7CCD1719-15C8-4357-B8C8-ADEAC63A2385}" type="pres">
      <dgm:prSet presAssocID="{8B00E0AE-7C0F-4D4A-ACB7-6BB994881F21}" presName="parentRect" presStyleLbl="alignNode1" presStyleIdx="1" presStyleCnt="2" custScaleX="158660" custScaleY="677996" custLinFactNeighborY="-97686"/>
      <dgm:spPr/>
    </dgm:pt>
    <dgm:pt modelId="{40834152-EBE6-4EE0-B4DC-099897BCFAF3}" type="pres">
      <dgm:prSet presAssocID="{8B00E0AE-7C0F-4D4A-ACB7-6BB994881F21}" presName="adorn" presStyleLbl="fgAccFollowNode1" presStyleIdx="1" presStyleCnt="2" custScaleX="379902" custScaleY="261884" custLinFactX="5884" custLinFactY="38255" custLinFactNeighborX="100000" custLinFactNeighborY="100000"/>
      <dgm:spPr>
        <a:blipFill>
          <a:blip xmlns:r="http://schemas.openxmlformats.org/officeDocument/2006/relationships" r:embed="rId2">
            <a:extLst>
              <a:ext uri="{28A0092B-C50C-407E-A947-70E740481C1C}">
                <a14:useLocalDpi xmlns:a14="http://schemas.microsoft.com/office/drawing/2010/main" val="0"/>
              </a:ext>
            </a:extLst>
          </a:blip>
          <a:srcRect/>
          <a:stretch>
            <a:fillRect l="-32000" r="-32000"/>
          </a:stretch>
        </a:blipFill>
      </dgm:spPr>
    </dgm:pt>
  </dgm:ptLst>
  <dgm:cxnLst>
    <dgm:cxn modelId="{D7257940-BDD9-4AD4-87CA-178D88E6E8E6}" type="presOf" srcId="{8B00E0AE-7C0F-4D4A-ACB7-6BB994881F21}" destId="{7CCD1719-15C8-4357-B8C8-ADEAC63A2385}" srcOrd="1" destOrd="0" presId="urn:microsoft.com/office/officeart/2005/8/layout/bList2"/>
    <dgm:cxn modelId="{40F30C41-8178-4732-B05F-AD7BB8C1B8C2}" type="presOf" srcId="{AB3FB8DD-0404-4FFE-8A75-9B332D29F563}" destId="{2491449F-A8DD-4CD3-85E5-E84E69FF0518}" srcOrd="0" destOrd="0" presId="urn:microsoft.com/office/officeart/2005/8/layout/bList2"/>
    <dgm:cxn modelId="{FB650645-2197-4098-8F62-63B84A726179}" srcId="{0FBDDE4F-F743-4791-848B-A9400D3EAC5A}" destId="{8B00E0AE-7C0F-4D4A-ACB7-6BB994881F21}" srcOrd="1" destOrd="0" parTransId="{1EAC464D-6B8E-437F-8ABD-7C70CCEEB2E3}" sibTransId="{0654FD78-0F69-4C48-835D-7354CDF6D781}"/>
    <dgm:cxn modelId="{8C5A595A-8AAE-4D9C-9F89-0FDF14452821}" type="presOf" srcId="{8B00E0AE-7C0F-4D4A-ACB7-6BB994881F21}" destId="{09D61A35-18AB-427F-8D89-8BDA2DFC1E18}" srcOrd="0" destOrd="0" presId="urn:microsoft.com/office/officeart/2005/8/layout/bList2"/>
    <dgm:cxn modelId="{B957D8A3-07DB-4452-A0E0-B9D4DAA19669}" type="presOf" srcId="{AB3FB8DD-0404-4FFE-8A75-9B332D29F563}" destId="{32480F55-BA81-4C95-8759-4F27CAB3A8B2}" srcOrd="1" destOrd="0" presId="urn:microsoft.com/office/officeart/2005/8/layout/bList2"/>
    <dgm:cxn modelId="{C5167BB6-E780-4964-B5CA-4CEBD371DDA8}" srcId="{0FBDDE4F-F743-4791-848B-A9400D3EAC5A}" destId="{AB3FB8DD-0404-4FFE-8A75-9B332D29F563}" srcOrd="0" destOrd="0" parTransId="{0A5A94DC-D5E0-4F65-ABB5-74B3A96A1AA7}" sibTransId="{188FE0B8-FAC3-439E-93CB-1BACB5D1DD30}"/>
    <dgm:cxn modelId="{5B6AE3BE-0E06-41ED-A646-D20B5B170CD0}" type="presOf" srcId="{188FE0B8-FAC3-439E-93CB-1BACB5D1DD30}" destId="{065D6162-A4BF-4F53-8138-232A2850BB57}" srcOrd="0" destOrd="0" presId="urn:microsoft.com/office/officeart/2005/8/layout/bList2"/>
    <dgm:cxn modelId="{440A50EF-D248-4D71-8F05-07FFCB036CD0}" type="presOf" srcId="{0FBDDE4F-F743-4791-848B-A9400D3EAC5A}" destId="{5ED9FD63-B28E-4EE5-9FEB-DE80F29F3C8E}" srcOrd="0" destOrd="0" presId="urn:microsoft.com/office/officeart/2005/8/layout/bList2"/>
    <dgm:cxn modelId="{59A7DB72-22B9-40F1-89A4-2E567CD7A602}" type="presParOf" srcId="{5ED9FD63-B28E-4EE5-9FEB-DE80F29F3C8E}" destId="{7C86878A-5E97-4726-AFAA-C0869061764A}" srcOrd="0" destOrd="0" presId="urn:microsoft.com/office/officeart/2005/8/layout/bList2"/>
    <dgm:cxn modelId="{B9932286-C6C8-41CC-8431-399FCA10BFA4}" type="presParOf" srcId="{7C86878A-5E97-4726-AFAA-C0869061764A}" destId="{933005C4-42FB-4F40-A389-5B7CD1D8DCD3}" srcOrd="0" destOrd="0" presId="urn:microsoft.com/office/officeart/2005/8/layout/bList2"/>
    <dgm:cxn modelId="{508F3B61-4FED-45F8-B243-531B1D474661}" type="presParOf" srcId="{7C86878A-5E97-4726-AFAA-C0869061764A}" destId="{2491449F-A8DD-4CD3-85E5-E84E69FF0518}" srcOrd="1" destOrd="0" presId="urn:microsoft.com/office/officeart/2005/8/layout/bList2"/>
    <dgm:cxn modelId="{13857E17-E565-4E08-97B6-06D21AC78012}" type="presParOf" srcId="{7C86878A-5E97-4726-AFAA-C0869061764A}" destId="{32480F55-BA81-4C95-8759-4F27CAB3A8B2}" srcOrd="2" destOrd="0" presId="urn:microsoft.com/office/officeart/2005/8/layout/bList2"/>
    <dgm:cxn modelId="{1323BDCC-03AF-4BA0-8524-38533DDB77EF}" type="presParOf" srcId="{7C86878A-5E97-4726-AFAA-C0869061764A}" destId="{8C61697F-3582-4928-A954-6F677D9EFB6D}" srcOrd="3" destOrd="0" presId="urn:microsoft.com/office/officeart/2005/8/layout/bList2"/>
    <dgm:cxn modelId="{2E66281A-E785-4454-B93A-150D78D9FFC6}" type="presParOf" srcId="{5ED9FD63-B28E-4EE5-9FEB-DE80F29F3C8E}" destId="{065D6162-A4BF-4F53-8138-232A2850BB57}" srcOrd="1" destOrd="0" presId="urn:microsoft.com/office/officeart/2005/8/layout/bList2"/>
    <dgm:cxn modelId="{F2C2CF4A-4912-4C4A-A955-281C6BBFA40A}" type="presParOf" srcId="{5ED9FD63-B28E-4EE5-9FEB-DE80F29F3C8E}" destId="{066163D4-7A93-41FE-A9FC-88995AB00A80}" srcOrd="2" destOrd="0" presId="urn:microsoft.com/office/officeart/2005/8/layout/bList2"/>
    <dgm:cxn modelId="{72CACD07-891A-4CC4-83B5-94B706DF950F}" type="presParOf" srcId="{066163D4-7A93-41FE-A9FC-88995AB00A80}" destId="{989BB3FD-ED25-4E92-8D9F-11638347A243}" srcOrd="0" destOrd="0" presId="urn:microsoft.com/office/officeart/2005/8/layout/bList2"/>
    <dgm:cxn modelId="{08B4530D-EFF1-44A5-BBB5-769338CF1E41}" type="presParOf" srcId="{066163D4-7A93-41FE-A9FC-88995AB00A80}" destId="{09D61A35-18AB-427F-8D89-8BDA2DFC1E18}" srcOrd="1" destOrd="0" presId="urn:microsoft.com/office/officeart/2005/8/layout/bList2"/>
    <dgm:cxn modelId="{EB278696-9E9D-48E5-9E7A-ABC1742C5D04}" type="presParOf" srcId="{066163D4-7A93-41FE-A9FC-88995AB00A80}" destId="{7CCD1719-15C8-4357-B8C8-ADEAC63A2385}" srcOrd="2" destOrd="0" presId="urn:microsoft.com/office/officeart/2005/8/layout/bList2"/>
    <dgm:cxn modelId="{BFB1EF51-6532-42BA-A7FD-6D1A5794D71A}" type="presParOf" srcId="{066163D4-7A93-41FE-A9FC-88995AB00A80}" destId="{40834152-EBE6-4EE0-B4DC-099897BCFAF3}"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9F0D43-540C-437B-8CB4-08BBB402EF70}" type="doc">
      <dgm:prSet loTypeId="urn:microsoft.com/office/officeart/2005/8/layout/vList4" loCatId="list" qsTypeId="urn:microsoft.com/office/officeart/2005/8/quickstyle/simple1" qsCatId="simple" csTypeId="urn:microsoft.com/office/officeart/2005/8/colors/colorful1" csCatId="colorful" phldr="1"/>
      <dgm:spPr/>
      <dgm:t>
        <a:bodyPr/>
        <a:lstStyle/>
        <a:p>
          <a:pPr rtl="1"/>
          <a:endParaRPr lang="ar-YE"/>
        </a:p>
      </dgm:t>
    </dgm:pt>
    <dgm:pt modelId="{C6EFA74D-00D3-45BC-B0E7-CFDA78045080}">
      <dgm:prSet phldrT="[نص]" custT="1"/>
      <dgm:spPr/>
      <dgm:t>
        <a:bodyPr/>
        <a:lstStyle/>
        <a:p>
          <a:pPr marL="268288" indent="0" rtl="1">
            <a:buFont typeface="Wingdings" panose="05000000000000000000" pitchFamily="2" charset="2"/>
            <a:buChar char=""/>
          </a:pPr>
          <a:r>
            <a:rPr lang="ar-YE" sz="2800" dirty="0"/>
            <a:t>تعزيز غسل الأيدي في المنشآت الصحية</a:t>
          </a:r>
        </a:p>
      </dgm:t>
    </dgm:pt>
    <dgm:pt modelId="{32FB71F3-FB42-4162-A371-9137909B378F}" type="parTrans" cxnId="{28DF388F-D052-4761-BF9F-62F521F43C9D}">
      <dgm:prSet/>
      <dgm:spPr/>
      <dgm:t>
        <a:bodyPr/>
        <a:lstStyle/>
        <a:p>
          <a:pPr rtl="1"/>
          <a:endParaRPr lang="ar-YE"/>
        </a:p>
      </dgm:t>
    </dgm:pt>
    <dgm:pt modelId="{DA3ABF1C-2280-4BC4-B2D6-E4ACA380D243}" type="sibTrans" cxnId="{28DF388F-D052-4761-BF9F-62F521F43C9D}">
      <dgm:prSet/>
      <dgm:spPr/>
      <dgm:t>
        <a:bodyPr/>
        <a:lstStyle/>
        <a:p>
          <a:pPr rtl="1"/>
          <a:endParaRPr lang="ar-YE"/>
        </a:p>
      </dgm:t>
    </dgm:pt>
    <dgm:pt modelId="{58011FB4-936D-4240-B1D8-6D93BE88F1CB}">
      <dgm:prSet phldrT="[نص]" custT="1"/>
      <dgm:spPr/>
      <dgm:t>
        <a:bodyPr/>
        <a:lstStyle/>
        <a:p>
          <a:pPr marL="268288" indent="0" rtl="1">
            <a:buFont typeface="Wingdings" panose="05000000000000000000" pitchFamily="2" charset="2"/>
            <a:buChar char=""/>
          </a:pPr>
          <a:r>
            <a:rPr lang="ar-YE" sz="2800" dirty="0"/>
            <a:t>الاستخدام لمرة واحدة للإبر </a:t>
          </a:r>
        </a:p>
      </dgm:t>
    </dgm:pt>
    <dgm:pt modelId="{D4006B00-EC4F-43BC-A566-D03C5866E942}" type="parTrans" cxnId="{C4C5A0D4-1133-43AD-A29E-0D1EDFDE539B}">
      <dgm:prSet/>
      <dgm:spPr/>
      <dgm:t>
        <a:bodyPr/>
        <a:lstStyle/>
        <a:p>
          <a:pPr rtl="1"/>
          <a:endParaRPr lang="ar-YE"/>
        </a:p>
      </dgm:t>
    </dgm:pt>
    <dgm:pt modelId="{CDB22CFF-CAE0-4502-8BFC-1B03C83CE05C}" type="sibTrans" cxnId="{C4C5A0D4-1133-43AD-A29E-0D1EDFDE539B}">
      <dgm:prSet/>
      <dgm:spPr/>
      <dgm:t>
        <a:bodyPr/>
        <a:lstStyle/>
        <a:p>
          <a:pPr rtl="1"/>
          <a:endParaRPr lang="ar-YE"/>
        </a:p>
      </dgm:t>
    </dgm:pt>
    <dgm:pt modelId="{07A14719-48A7-4A36-BC3B-4CD196995941}">
      <dgm:prSet phldrT="[نص]" custT="1"/>
      <dgm:spPr/>
      <dgm:t>
        <a:bodyPr/>
        <a:lstStyle/>
        <a:p>
          <a:pPr marL="268288" indent="0" rtl="1"/>
          <a:r>
            <a:rPr lang="ar-YE" sz="2800" dirty="0"/>
            <a:t>لبس القفازين </a:t>
          </a:r>
        </a:p>
      </dgm:t>
    </dgm:pt>
    <dgm:pt modelId="{31F9F2CF-6695-4374-8CD4-9F3A7E0BF328}" type="parTrans" cxnId="{D018284A-E4A8-4121-9299-F946C61746F1}">
      <dgm:prSet/>
      <dgm:spPr/>
      <dgm:t>
        <a:bodyPr/>
        <a:lstStyle/>
        <a:p>
          <a:pPr rtl="1"/>
          <a:endParaRPr lang="ar-YE"/>
        </a:p>
      </dgm:t>
    </dgm:pt>
    <dgm:pt modelId="{B0629960-076C-4B5F-B86F-F81EBFD084D0}" type="sibTrans" cxnId="{D018284A-E4A8-4121-9299-F946C61746F1}">
      <dgm:prSet/>
      <dgm:spPr/>
      <dgm:t>
        <a:bodyPr/>
        <a:lstStyle/>
        <a:p>
          <a:pPr rtl="1"/>
          <a:endParaRPr lang="ar-YE"/>
        </a:p>
      </dgm:t>
    </dgm:pt>
    <dgm:pt modelId="{232C9984-E4FD-4EEA-85EE-9BB804F497A8}">
      <dgm:prSet phldrT="[نص]" custT="1"/>
      <dgm:spPr/>
      <dgm:t>
        <a:bodyPr/>
        <a:lstStyle/>
        <a:p>
          <a:pPr marL="355600" indent="0" rtl="1">
            <a:buFont typeface="Wingdings" panose="05000000000000000000" pitchFamily="2" charset="2"/>
            <a:buChar char=""/>
          </a:pPr>
          <a:r>
            <a:rPr lang="ar-YE" sz="2800" dirty="0"/>
            <a:t>قيام قسم مكافحة العدوى بعمله على الوجه الأكمل </a:t>
          </a:r>
        </a:p>
      </dgm:t>
    </dgm:pt>
    <dgm:pt modelId="{34CD63DE-27F9-4250-B794-0D9A39E26336}" type="parTrans" cxnId="{3FFEFBE5-1CC5-4AA9-A6A1-E72DC722CDF6}">
      <dgm:prSet/>
      <dgm:spPr/>
      <dgm:t>
        <a:bodyPr/>
        <a:lstStyle/>
        <a:p>
          <a:pPr rtl="1"/>
          <a:endParaRPr lang="ar-YE"/>
        </a:p>
      </dgm:t>
    </dgm:pt>
    <dgm:pt modelId="{B654058D-FBDD-4EC7-ACAD-951025532FDA}" type="sibTrans" cxnId="{3FFEFBE5-1CC5-4AA9-A6A1-E72DC722CDF6}">
      <dgm:prSet/>
      <dgm:spPr/>
      <dgm:t>
        <a:bodyPr/>
        <a:lstStyle/>
        <a:p>
          <a:pPr rtl="1"/>
          <a:endParaRPr lang="ar-YE"/>
        </a:p>
      </dgm:t>
    </dgm:pt>
    <dgm:pt modelId="{3F4C22C9-725F-496C-BA33-C46826C59FC6}" type="pres">
      <dgm:prSet presAssocID="{A19F0D43-540C-437B-8CB4-08BBB402EF70}" presName="linear" presStyleCnt="0">
        <dgm:presLayoutVars>
          <dgm:dir val="rev"/>
          <dgm:resizeHandles val="exact"/>
        </dgm:presLayoutVars>
      </dgm:prSet>
      <dgm:spPr/>
    </dgm:pt>
    <dgm:pt modelId="{9D03FF3C-6336-4CD8-AB52-340DA3A2C2F8}" type="pres">
      <dgm:prSet presAssocID="{C6EFA74D-00D3-45BC-B0E7-CFDA78045080}" presName="comp" presStyleCnt="0"/>
      <dgm:spPr/>
    </dgm:pt>
    <dgm:pt modelId="{F72A2639-7460-4576-A084-6F3FCFD90909}" type="pres">
      <dgm:prSet presAssocID="{C6EFA74D-00D3-45BC-B0E7-CFDA78045080}" presName="box" presStyleLbl="node1" presStyleIdx="0" presStyleCnt="4"/>
      <dgm:spPr/>
    </dgm:pt>
    <dgm:pt modelId="{A0EC8DC3-E30A-4965-98C2-7C0FE8F24B84}" type="pres">
      <dgm:prSet presAssocID="{C6EFA74D-00D3-45BC-B0E7-CFDA78045080}" presName="img" presStyleLbl="fgImgPlace1" presStyleIdx="0" presStyleCnt="4" custScaleX="155395"/>
      <dgm:spPr>
        <a:blipFill>
          <a:blip xmlns:r="http://schemas.openxmlformats.org/officeDocument/2006/relationships" r:embed="rId1">
            <a:extLst>
              <a:ext uri="{28A0092B-C50C-407E-A947-70E740481C1C}">
                <a14:useLocalDpi xmlns:a14="http://schemas.microsoft.com/office/drawing/2010/main" val="0"/>
              </a:ext>
            </a:extLst>
          </a:blip>
          <a:srcRect/>
          <a:stretch>
            <a:fillRect t="-41000" b="-41000"/>
          </a:stretch>
        </a:blipFill>
      </dgm:spPr>
    </dgm:pt>
    <dgm:pt modelId="{23C90A2B-8F37-439B-A171-0EA6F255E356}" type="pres">
      <dgm:prSet presAssocID="{C6EFA74D-00D3-45BC-B0E7-CFDA78045080}" presName="text" presStyleLbl="node1" presStyleIdx="0" presStyleCnt="4">
        <dgm:presLayoutVars>
          <dgm:bulletEnabled val="1"/>
        </dgm:presLayoutVars>
      </dgm:prSet>
      <dgm:spPr/>
    </dgm:pt>
    <dgm:pt modelId="{05DE400C-BF7F-4DD3-9D85-EB5DB16EDEF9}" type="pres">
      <dgm:prSet presAssocID="{DA3ABF1C-2280-4BC4-B2D6-E4ACA380D243}" presName="spacer" presStyleCnt="0"/>
      <dgm:spPr/>
    </dgm:pt>
    <dgm:pt modelId="{C832F42D-572D-4772-B344-3BB41354B3C5}" type="pres">
      <dgm:prSet presAssocID="{58011FB4-936D-4240-B1D8-6D93BE88F1CB}" presName="comp" presStyleCnt="0"/>
      <dgm:spPr/>
    </dgm:pt>
    <dgm:pt modelId="{2C1DA526-DF0F-455B-97C3-F24B84F20465}" type="pres">
      <dgm:prSet presAssocID="{58011FB4-936D-4240-B1D8-6D93BE88F1CB}" presName="box" presStyleLbl="node1" presStyleIdx="1" presStyleCnt="4"/>
      <dgm:spPr/>
    </dgm:pt>
    <dgm:pt modelId="{005B507D-BFF3-4D06-A040-3229EBAB8C20}" type="pres">
      <dgm:prSet presAssocID="{58011FB4-936D-4240-B1D8-6D93BE88F1CB}" presName="img" presStyleLbl="fgImgPlace1" presStyleIdx="1" presStyleCnt="4" custScaleX="155395"/>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AAF9196F-0E61-4612-A250-8A5D93AE1495}" type="pres">
      <dgm:prSet presAssocID="{58011FB4-936D-4240-B1D8-6D93BE88F1CB}" presName="text" presStyleLbl="node1" presStyleIdx="1" presStyleCnt="4">
        <dgm:presLayoutVars>
          <dgm:bulletEnabled val="1"/>
        </dgm:presLayoutVars>
      </dgm:prSet>
      <dgm:spPr/>
    </dgm:pt>
    <dgm:pt modelId="{ED186D6A-681C-4364-B081-B81CE7AFD2FE}" type="pres">
      <dgm:prSet presAssocID="{CDB22CFF-CAE0-4502-8BFC-1B03C83CE05C}" presName="spacer" presStyleCnt="0"/>
      <dgm:spPr/>
    </dgm:pt>
    <dgm:pt modelId="{0741FE20-80F4-4634-A5A8-BBBC86C5A889}" type="pres">
      <dgm:prSet presAssocID="{07A14719-48A7-4A36-BC3B-4CD196995941}" presName="comp" presStyleCnt="0"/>
      <dgm:spPr/>
    </dgm:pt>
    <dgm:pt modelId="{32852392-A26E-4333-A731-5805D4DF3796}" type="pres">
      <dgm:prSet presAssocID="{07A14719-48A7-4A36-BC3B-4CD196995941}" presName="box" presStyleLbl="node1" presStyleIdx="2" presStyleCnt="4"/>
      <dgm:spPr/>
    </dgm:pt>
    <dgm:pt modelId="{87164D8E-0D36-4427-8C0E-F45AFFDAE3A0}" type="pres">
      <dgm:prSet presAssocID="{07A14719-48A7-4A36-BC3B-4CD196995941}" presName="img" presStyleLbl="fgImgPlace1" presStyleIdx="2" presStyleCnt="4" custScaleX="155395"/>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dgm:spPr>
    </dgm:pt>
    <dgm:pt modelId="{23744A5B-94F8-4249-8C4E-4402201A69C8}" type="pres">
      <dgm:prSet presAssocID="{07A14719-48A7-4A36-BC3B-4CD196995941}" presName="text" presStyleLbl="node1" presStyleIdx="2" presStyleCnt="4">
        <dgm:presLayoutVars>
          <dgm:bulletEnabled val="1"/>
        </dgm:presLayoutVars>
      </dgm:prSet>
      <dgm:spPr/>
    </dgm:pt>
    <dgm:pt modelId="{FE548338-2E86-4CC9-88CE-B8CE4F0FB534}" type="pres">
      <dgm:prSet presAssocID="{B0629960-076C-4B5F-B86F-F81EBFD084D0}" presName="spacer" presStyleCnt="0"/>
      <dgm:spPr/>
    </dgm:pt>
    <dgm:pt modelId="{CEE314EA-86B2-42F5-96E8-8686E814C5D3}" type="pres">
      <dgm:prSet presAssocID="{232C9984-E4FD-4EEA-85EE-9BB804F497A8}" presName="comp" presStyleCnt="0"/>
      <dgm:spPr/>
    </dgm:pt>
    <dgm:pt modelId="{E2ED9683-4D2C-4C37-B03B-B46441D0F098}" type="pres">
      <dgm:prSet presAssocID="{232C9984-E4FD-4EEA-85EE-9BB804F497A8}" presName="box" presStyleLbl="node1" presStyleIdx="3" presStyleCnt="4"/>
      <dgm:spPr/>
    </dgm:pt>
    <dgm:pt modelId="{947AC950-62D4-4FBF-9012-82BD8687CDAD}" type="pres">
      <dgm:prSet presAssocID="{232C9984-E4FD-4EEA-85EE-9BB804F497A8}" presName="img" presStyleLbl="fgImgPlace1" presStyleIdx="3" presStyleCnt="4" custScaleX="155395"/>
      <dgm:spPr>
        <a:blipFill>
          <a:blip xmlns:r="http://schemas.openxmlformats.org/officeDocument/2006/relationships" r:embed="rId4"/>
          <a:srcRect/>
          <a:stretch>
            <a:fillRect l="-6000" r="-6000"/>
          </a:stretch>
        </a:blipFill>
      </dgm:spPr>
    </dgm:pt>
    <dgm:pt modelId="{058A7671-3639-4F3A-BE94-DD7BE450D03E}" type="pres">
      <dgm:prSet presAssocID="{232C9984-E4FD-4EEA-85EE-9BB804F497A8}" presName="text" presStyleLbl="node1" presStyleIdx="3" presStyleCnt="4">
        <dgm:presLayoutVars>
          <dgm:bulletEnabled val="1"/>
        </dgm:presLayoutVars>
      </dgm:prSet>
      <dgm:spPr/>
    </dgm:pt>
  </dgm:ptLst>
  <dgm:cxnLst>
    <dgm:cxn modelId="{8D86F20C-61F8-4F8D-8B09-2E2BEABE72F4}" type="presOf" srcId="{232C9984-E4FD-4EEA-85EE-9BB804F497A8}" destId="{E2ED9683-4D2C-4C37-B03B-B46441D0F098}" srcOrd="0" destOrd="0" presId="urn:microsoft.com/office/officeart/2005/8/layout/vList4"/>
    <dgm:cxn modelId="{DF193C13-93DC-4685-A312-F36BD7E31D41}" type="presOf" srcId="{58011FB4-936D-4240-B1D8-6D93BE88F1CB}" destId="{2C1DA526-DF0F-455B-97C3-F24B84F20465}" srcOrd="0" destOrd="0" presId="urn:microsoft.com/office/officeart/2005/8/layout/vList4"/>
    <dgm:cxn modelId="{461EB613-D0DB-4D34-8F4A-668502756AED}" type="presOf" srcId="{C6EFA74D-00D3-45BC-B0E7-CFDA78045080}" destId="{23C90A2B-8F37-439B-A171-0EA6F255E356}" srcOrd="1" destOrd="0" presId="urn:microsoft.com/office/officeart/2005/8/layout/vList4"/>
    <dgm:cxn modelId="{511D0E3B-0F33-428C-A54F-5ABF9AE9C139}" type="presOf" srcId="{C6EFA74D-00D3-45BC-B0E7-CFDA78045080}" destId="{F72A2639-7460-4576-A084-6F3FCFD90909}" srcOrd="0" destOrd="0" presId="urn:microsoft.com/office/officeart/2005/8/layout/vList4"/>
    <dgm:cxn modelId="{563B4761-E029-40AC-94F2-267566004134}" type="presOf" srcId="{A19F0D43-540C-437B-8CB4-08BBB402EF70}" destId="{3F4C22C9-725F-496C-BA33-C46826C59FC6}" srcOrd="0" destOrd="0" presId="urn:microsoft.com/office/officeart/2005/8/layout/vList4"/>
    <dgm:cxn modelId="{9AF2124A-C212-492D-A4D0-BA3152F54A0C}" type="presOf" srcId="{07A14719-48A7-4A36-BC3B-4CD196995941}" destId="{23744A5B-94F8-4249-8C4E-4402201A69C8}" srcOrd="1" destOrd="0" presId="urn:microsoft.com/office/officeart/2005/8/layout/vList4"/>
    <dgm:cxn modelId="{D018284A-E4A8-4121-9299-F946C61746F1}" srcId="{A19F0D43-540C-437B-8CB4-08BBB402EF70}" destId="{07A14719-48A7-4A36-BC3B-4CD196995941}" srcOrd="2" destOrd="0" parTransId="{31F9F2CF-6695-4374-8CD4-9F3A7E0BF328}" sibTransId="{B0629960-076C-4B5F-B86F-F81EBFD084D0}"/>
    <dgm:cxn modelId="{16974379-F0CA-4379-904F-FB5D705C61FB}" type="presOf" srcId="{58011FB4-936D-4240-B1D8-6D93BE88F1CB}" destId="{AAF9196F-0E61-4612-A250-8A5D93AE1495}" srcOrd="1" destOrd="0" presId="urn:microsoft.com/office/officeart/2005/8/layout/vList4"/>
    <dgm:cxn modelId="{28DF388F-D052-4761-BF9F-62F521F43C9D}" srcId="{A19F0D43-540C-437B-8CB4-08BBB402EF70}" destId="{C6EFA74D-00D3-45BC-B0E7-CFDA78045080}" srcOrd="0" destOrd="0" parTransId="{32FB71F3-FB42-4162-A371-9137909B378F}" sibTransId="{DA3ABF1C-2280-4BC4-B2D6-E4ACA380D243}"/>
    <dgm:cxn modelId="{BEE5C392-D3CC-4492-9591-83E82B75AA98}" type="presOf" srcId="{232C9984-E4FD-4EEA-85EE-9BB804F497A8}" destId="{058A7671-3639-4F3A-BE94-DD7BE450D03E}" srcOrd="1" destOrd="0" presId="urn:microsoft.com/office/officeart/2005/8/layout/vList4"/>
    <dgm:cxn modelId="{86F13FAC-E0A2-4BA4-926A-61A5A6D76E92}" type="presOf" srcId="{07A14719-48A7-4A36-BC3B-4CD196995941}" destId="{32852392-A26E-4333-A731-5805D4DF3796}" srcOrd="0" destOrd="0" presId="urn:microsoft.com/office/officeart/2005/8/layout/vList4"/>
    <dgm:cxn modelId="{C4C5A0D4-1133-43AD-A29E-0D1EDFDE539B}" srcId="{A19F0D43-540C-437B-8CB4-08BBB402EF70}" destId="{58011FB4-936D-4240-B1D8-6D93BE88F1CB}" srcOrd="1" destOrd="0" parTransId="{D4006B00-EC4F-43BC-A566-D03C5866E942}" sibTransId="{CDB22CFF-CAE0-4502-8BFC-1B03C83CE05C}"/>
    <dgm:cxn modelId="{3FFEFBE5-1CC5-4AA9-A6A1-E72DC722CDF6}" srcId="{A19F0D43-540C-437B-8CB4-08BBB402EF70}" destId="{232C9984-E4FD-4EEA-85EE-9BB804F497A8}" srcOrd="3" destOrd="0" parTransId="{34CD63DE-27F9-4250-B794-0D9A39E26336}" sibTransId="{B654058D-FBDD-4EC7-ACAD-951025532FDA}"/>
    <dgm:cxn modelId="{95209F5B-4603-451C-B521-8DB4F5ED239A}" type="presParOf" srcId="{3F4C22C9-725F-496C-BA33-C46826C59FC6}" destId="{9D03FF3C-6336-4CD8-AB52-340DA3A2C2F8}" srcOrd="0" destOrd="0" presId="urn:microsoft.com/office/officeart/2005/8/layout/vList4"/>
    <dgm:cxn modelId="{1DD826F2-B1BD-495E-B8E2-3670EC937F50}" type="presParOf" srcId="{9D03FF3C-6336-4CD8-AB52-340DA3A2C2F8}" destId="{F72A2639-7460-4576-A084-6F3FCFD90909}" srcOrd="0" destOrd="0" presId="urn:microsoft.com/office/officeart/2005/8/layout/vList4"/>
    <dgm:cxn modelId="{DBC468A4-3D89-48DA-BEBD-122112C980D0}" type="presParOf" srcId="{9D03FF3C-6336-4CD8-AB52-340DA3A2C2F8}" destId="{A0EC8DC3-E30A-4965-98C2-7C0FE8F24B84}" srcOrd="1" destOrd="0" presId="urn:microsoft.com/office/officeart/2005/8/layout/vList4"/>
    <dgm:cxn modelId="{17BFC04E-6991-4F1B-AEAC-7BB05DDCE598}" type="presParOf" srcId="{9D03FF3C-6336-4CD8-AB52-340DA3A2C2F8}" destId="{23C90A2B-8F37-439B-A171-0EA6F255E356}" srcOrd="2" destOrd="0" presId="urn:microsoft.com/office/officeart/2005/8/layout/vList4"/>
    <dgm:cxn modelId="{DF147B89-6D2A-427A-A8C8-CC7DD509BDC1}" type="presParOf" srcId="{3F4C22C9-725F-496C-BA33-C46826C59FC6}" destId="{05DE400C-BF7F-4DD3-9D85-EB5DB16EDEF9}" srcOrd="1" destOrd="0" presId="urn:microsoft.com/office/officeart/2005/8/layout/vList4"/>
    <dgm:cxn modelId="{C1857A28-D45F-4DD3-9AD5-6E7AF51B46EC}" type="presParOf" srcId="{3F4C22C9-725F-496C-BA33-C46826C59FC6}" destId="{C832F42D-572D-4772-B344-3BB41354B3C5}" srcOrd="2" destOrd="0" presId="urn:microsoft.com/office/officeart/2005/8/layout/vList4"/>
    <dgm:cxn modelId="{B706A7CD-0B8A-49A5-99A4-20028B5FE8E1}" type="presParOf" srcId="{C832F42D-572D-4772-B344-3BB41354B3C5}" destId="{2C1DA526-DF0F-455B-97C3-F24B84F20465}" srcOrd="0" destOrd="0" presId="urn:microsoft.com/office/officeart/2005/8/layout/vList4"/>
    <dgm:cxn modelId="{978789F6-7E71-4B5C-8295-15295E3401EB}" type="presParOf" srcId="{C832F42D-572D-4772-B344-3BB41354B3C5}" destId="{005B507D-BFF3-4D06-A040-3229EBAB8C20}" srcOrd="1" destOrd="0" presId="urn:microsoft.com/office/officeart/2005/8/layout/vList4"/>
    <dgm:cxn modelId="{84E6F2DD-8387-41BD-B977-9B05B0F8C304}" type="presParOf" srcId="{C832F42D-572D-4772-B344-3BB41354B3C5}" destId="{AAF9196F-0E61-4612-A250-8A5D93AE1495}" srcOrd="2" destOrd="0" presId="urn:microsoft.com/office/officeart/2005/8/layout/vList4"/>
    <dgm:cxn modelId="{5B26EAE2-6F87-46AA-AF43-DCBD29B5FAF7}" type="presParOf" srcId="{3F4C22C9-725F-496C-BA33-C46826C59FC6}" destId="{ED186D6A-681C-4364-B081-B81CE7AFD2FE}" srcOrd="3" destOrd="0" presId="urn:microsoft.com/office/officeart/2005/8/layout/vList4"/>
    <dgm:cxn modelId="{D769CEFA-C19E-4193-A46D-29BEF1184438}" type="presParOf" srcId="{3F4C22C9-725F-496C-BA33-C46826C59FC6}" destId="{0741FE20-80F4-4634-A5A8-BBBC86C5A889}" srcOrd="4" destOrd="0" presId="urn:microsoft.com/office/officeart/2005/8/layout/vList4"/>
    <dgm:cxn modelId="{C1151C89-D90D-4AC6-A946-5E9C357F83C8}" type="presParOf" srcId="{0741FE20-80F4-4634-A5A8-BBBC86C5A889}" destId="{32852392-A26E-4333-A731-5805D4DF3796}" srcOrd="0" destOrd="0" presId="urn:microsoft.com/office/officeart/2005/8/layout/vList4"/>
    <dgm:cxn modelId="{BDF4F5A1-0545-409C-B348-042D7AE5E6EA}" type="presParOf" srcId="{0741FE20-80F4-4634-A5A8-BBBC86C5A889}" destId="{87164D8E-0D36-4427-8C0E-F45AFFDAE3A0}" srcOrd="1" destOrd="0" presId="urn:microsoft.com/office/officeart/2005/8/layout/vList4"/>
    <dgm:cxn modelId="{0F469793-1A22-4338-84FD-E7E6232044CD}" type="presParOf" srcId="{0741FE20-80F4-4634-A5A8-BBBC86C5A889}" destId="{23744A5B-94F8-4249-8C4E-4402201A69C8}" srcOrd="2" destOrd="0" presId="urn:microsoft.com/office/officeart/2005/8/layout/vList4"/>
    <dgm:cxn modelId="{FD7D45A4-90B6-423A-A425-A6750A8A9916}" type="presParOf" srcId="{3F4C22C9-725F-496C-BA33-C46826C59FC6}" destId="{FE548338-2E86-4CC9-88CE-B8CE4F0FB534}" srcOrd="5" destOrd="0" presId="urn:microsoft.com/office/officeart/2005/8/layout/vList4"/>
    <dgm:cxn modelId="{9BE0B2DC-D64F-4174-A3A2-A58E8705F173}" type="presParOf" srcId="{3F4C22C9-725F-496C-BA33-C46826C59FC6}" destId="{CEE314EA-86B2-42F5-96E8-8686E814C5D3}" srcOrd="6" destOrd="0" presId="urn:microsoft.com/office/officeart/2005/8/layout/vList4"/>
    <dgm:cxn modelId="{1101A758-054E-4EA9-A3C5-1767FC1AE794}" type="presParOf" srcId="{CEE314EA-86B2-42F5-96E8-8686E814C5D3}" destId="{E2ED9683-4D2C-4C37-B03B-B46441D0F098}" srcOrd="0" destOrd="0" presId="urn:microsoft.com/office/officeart/2005/8/layout/vList4"/>
    <dgm:cxn modelId="{41E6BEBE-5847-43C7-B8E4-AE39A165B060}" type="presParOf" srcId="{CEE314EA-86B2-42F5-96E8-8686E814C5D3}" destId="{947AC950-62D4-4FBF-9012-82BD8687CDAD}" srcOrd="1" destOrd="0" presId="urn:microsoft.com/office/officeart/2005/8/layout/vList4"/>
    <dgm:cxn modelId="{55BCDA67-2E7F-4D36-8D51-36642E377DC9}" type="presParOf" srcId="{CEE314EA-86B2-42F5-96E8-8686E814C5D3}" destId="{058A7671-3639-4F3A-BE94-DD7BE450D03E}"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9F0D43-540C-437B-8CB4-08BBB402EF70}" type="doc">
      <dgm:prSet loTypeId="urn:microsoft.com/office/officeart/2005/8/layout/vList4" loCatId="list" qsTypeId="urn:microsoft.com/office/officeart/2005/8/quickstyle/simple1" qsCatId="simple" csTypeId="urn:microsoft.com/office/officeart/2005/8/colors/colorful3" csCatId="colorful" phldr="1"/>
      <dgm:spPr/>
      <dgm:t>
        <a:bodyPr/>
        <a:lstStyle/>
        <a:p>
          <a:pPr rtl="1"/>
          <a:endParaRPr lang="ar-YE"/>
        </a:p>
      </dgm:t>
    </dgm:pt>
    <dgm:pt modelId="{1A31F531-8951-4A3F-BFD7-2BE646F58469}">
      <dgm:prSet phldrT="[نص]" custT="1"/>
      <dgm:spPr/>
      <dgm:t>
        <a:bodyPr/>
        <a:lstStyle/>
        <a:p>
          <a:pPr marL="268288" indent="0" rtl="1">
            <a:buFont typeface="Wingdings" panose="05000000000000000000" pitchFamily="2" charset="2"/>
            <a:buChar char=""/>
          </a:pPr>
          <a:r>
            <a:rPr lang="ar-YE" sz="2800" dirty="0"/>
            <a:t>التطهير والتعقيم للآلات والأجهزة الطبية </a:t>
          </a:r>
        </a:p>
      </dgm:t>
    </dgm:pt>
    <dgm:pt modelId="{455CA523-F9D1-440B-B3DC-2FE086842C2E}" type="parTrans" cxnId="{219B5C21-2E3B-4A07-830E-EBEC41C2441C}">
      <dgm:prSet/>
      <dgm:spPr/>
      <dgm:t>
        <a:bodyPr/>
        <a:lstStyle/>
        <a:p>
          <a:pPr rtl="1"/>
          <a:endParaRPr lang="ar-YE"/>
        </a:p>
      </dgm:t>
    </dgm:pt>
    <dgm:pt modelId="{97714811-47D8-41C6-B44A-5408E2749CF1}" type="sibTrans" cxnId="{219B5C21-2E3B-4A07-830E-EBEC41C2441C}">
      <dgm:prSet/>
      <dgm:spPr/>
      <dgm:t>
        <a:bodyPr/>
        <a:lstStyle/>
        <a:p>
          <a:pPr rtl="1"/>
          <a:endParaRPr lang="ar-YE"/>
        </a:p>
      </dgm:t>
    </dgm:pt>
    <dgm:pt modelId="{90C99602-9896-4F94-8458-E8D83C39B095}">
      <dgm:prSet phldrT="[نص]" custT="1"/>
      <dgm:spPr/>
      <dgm:t>
        <a:bodyPr/>
        <a:lstStyle/>
        <a:p>
          <a:pPr marL="355600" indent="0" rtl="1">
            <a:buFont typeface="Wingdings" panose="05000000000000000000" pitchFamily="2" charset="2"/>
            <a:buChar char=""/>
          </a:pPr>
          <a:r>
            <a:rPr lang="ar-YE" sz="2800" dirty="0"/>
            <a:t>العزل</a:t>
          </a:r>
        </a:p>
      </dgm:t>
    </dgm:pt>
    <dgm:pt modelId="{375C80AE-DC10-4109-A2CC-08864B276CC0}" type="parTrans" cxnId="{BE7877FB-51C2-458D-B86C-015825EE1CB9}">
      <dgm:prSet/>
      <dgm:spPr/>
      <dgm:t>
        <a:bodyPr/>
        <a:lstStyle/>
        <a:p>
          <a:pPr rtl="1"/>
          <a:endParaRPr lang="ar-YE"/>
        </a:p>
      </dgm:t>
    </dgm:pt>
    <dgm:pt modelId="{04961790-3073-443E-A4C6-8A34596CE33D}" type="sibTrans" cxnId="{BE7877FB-51C2-458D-B86C-015825EE1CB9}">
      <dgm:prSet/>
      <dgm:spPr/>
      <dgm:t>
        <a:bodyPr/>
        <a:lstStyle/>
        <a:p>
          <a:pPr rtl="1"/>
          <a:endParaRPr lang="ar-YE"/>
        </a:p>
      </dgm:t>
    </dgm:pt>
    <dgm:pt modelId="{3159DA3A-636B-4917-91F8-117B3807DDC6}">
      <dgm:prSet phldrT="[نص]" custT="1"/>
      <dgm:spPr/>
      <dgm:t>
        <a:bodyPr/>
        <a:lstStyle/>
        <a:p>
          <a:pPr marL="355600" indent="0" rtl="1">
            <a:buFont typeface="Wingdings" panose="05000000000000000000" pitchFamily="2" charset="2"/>
            <a:buChar char=""/>
          </a:pPr>
          <a:r>
            <a:rPr lang="ar-YE" sz="2800" dirty="0"/>
            <a:t>الفحص المخبري الدوري والمراقبة المستمرة والدائمة لمنع العدوى</a:t>
          </a:r>
        </a:p>
      </dgm:t>
    </dgm:pt>
    <dgm:pt modelId="{EE737CD3-8DBD-4985-B38F-0B775E235DD9}" type="parTrans" cxnId="{2CE52447-3F8C-4DAB-989D-3953E133FFDD}">
      <dgm:prSet/>
      <dgm:spPr/>
      <dgm:t>
        <a:bodyPr/>
        <a:lstStyle/>
        <a:p>
          <a:pPr rtl="1"/>
          <a:endParaRPr lang="ar-YE"/>
        </a:p>
      </dgm:t>
    </dgm:pt>
    <dgm:pt modelId="{997783A7-122A-433E-BBDF-5D4E8CEA8D74}" type="sibTrans" cxnId="{2CE52447-3F8C-4DAB-989D-3953E133FFDD}">
      <dgm:prSet/>
      <dgm:spPr/>
      <dgm:t>
        <a:bodyPr/>
        <a:lstStyle/>
        <a:p>
          <a:pPr rtl="1"/>
          <a:endParaRPr lang="ar-YE"/>
        </a:p>
      </dgm:t>
    </dgm:pt>
    <dgm:pt modelId="{3F4C22C9-725F-496C-BA33-C46826C59FC6}" type="pres">
      <dgm:prSet presAssocID="{A19F0D43-540C-437B-8CB4-08BBB402EF70}" presName="linear" presStyleCnt="0">
        <dgm:presLayoutVars>
          <dgm:dir val="rev"/>
          <dgm:resizeHandles val="exact"/>
        </dgm:presLayoutVars>
      </dgm:prSet>
      <dgm:spPr/>
    </dgm:pt>
    <dgm:pt modelId="{D68A509A-F304-4046-AC66-E5AE39F702DA}" type="pres">
      <dgm:prSet presAssocID="{1A31F531-8951-4A3F-BFD7-2BE646F58469}" presName="comp" presStyleCnt="0"/>
      <dgm:spPr/>
    </dgm:pt>
    <dgm:pt modelId="{AF0BBAEF-6CDC-4F79-AF73-101A5C85657B}" type="pres">
      <dgm:prSet presAssocID="{1A31F531-8951-4A3F-BFD7-2BE646F58469}" presName="box" presStyleLbl="node1" presStyleIdx="0" presStyleCnt="3"/>
      <dgm:spPr/>
    </dgm:pt>
    <dgm:pt modelId="{F44B2C93-F9C3-4DED-A1BE-19E1883D8932}" type="pres">
      <dgm:prSet presAssocID="{1A31F531-8951-4A3F-BFD7-2BE646F58469}" presName="img" presStyleLbl="fgImgPlace1" presStyleIdx="0" presStyleCnt="3" custScaleX="150451"/>
      <dgm:spPr>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dgm:spPr>
    </dgm:pt>
    <dgm:pt modelId="{4C5C36D7-94BB-4605-B77E-FFF9459415EF}" type="pres">
      <dgm:prSet presAssocID="{1A31F531-8951-4A3F-BFD7-2BE646F58469}" presName="text" presStyleLbl="node1" presStyleIdx="0" presStyleCnt="3">
        <dgm:presLayoutVars>
          <dgm:bulletEnabled val="1"/>
        </dgm:presLayoutVars>
      </dgm:prSet>
      <dgm:spPr/>
    </dgm:pt>
    <dgm:pt modelId="{CA952128-8E75-4CDA-890C-517CDB8C0A83}" type="pres">
      <dgm:prSet presAssocID="{97714811-47D8-41C6-B44A-5408E2749CF1}" presName="spacer" presStyleCnt="0"/>
      <dgm:spPr/>
    </dgm:pt>
    <dgm:pt modelId="{B6486AD7-9855-4FB1-9A02-22A6ED5D26AD}" type="pres">
      <dgm:prSet presAssocID="{90C99602-9896-4F94-8458-E8D83C39B095}" presName="comp" presStyleCnt="0"/>
      <dgm:spPr/>
    </dgm:pt>
    <dgm:pt modelId="{8EB0C9A4-A401-4A44-A2A9-BC3A9820C00C}" type="pres">
      <dgm:prSet presAssocID="{90C99602-9896-4F94-8458-E8D83C39B095}" presName="box" presStyleLbl="node1" presStyleIdx="1" presStyleCnt="3"/>
      <dgm:spPr/>
    </dgm:pt>
    <dgm:pt modelId="{CB332EDD-EBD4-4C87-A4DE-B98E83873FF4}" type="pres">
      <dgm:prSet presAssocID="{90C99602-9896-4F94-8458-E8D83C39B095}" presName="img" presStyleLbl="fgImgPlace1" presStyleIdx="1" presStyleCnt="3" custScaleX="150451"/>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5BBED9EE-81CB-4C1C-8243-A265EBACA0D1}" type="pres">
      <dgm:prSet presAssocID="{90C99602-9896-4F94-8458-E8D83C39B095}" presName="text" presStyleLbl="node1" presStyleIdx="1" presStyleCnt="3">
        <dgm:presLayoutVars>
          <dgm:bulletEnabled val="1"/>
        </dgm:presLayoutVars>
      </dgm:prSet>
      <dgm:spPr/>
    </dgm:pt>
    <dgm:pt modelId="{254556F1-5B40-46B8-A57B-18BA9231AF23}" type="pres">
      <dgm:prSet presAssocID="{04961790-3073-443E-A4C6-8A34596CE33D}" presName="spacer" presStyleCnt="0"/>
      <dgm:spPr/>
    </dgm:pt>
    <dgm:pt modelId="{DA87149C-C09F-4039-8E73-D43E1C3CA7E4}" type="pres">
      <dgm:prSet presAssocID="{3159DA3A-636B-4917-91F8-117B3807DDC6}" presName="comp" presStyleCnt="0"/>
      <dgm:spPr/>
    </dgm:pt>
    <dgm:pt modelId="{952CB8D4-F4E8-4CCE-99E4-2577E9778968}" type="pres">
      <dgm:prSet presAssocID="{3159DA3A-636B-4917-91F8-117B3807DDC6}" presName="box" presStyleLbl="node1" presStyleIdx="2" presStyleCnt="3"/>
      <dgm:spPr/>
    </dgm:pt>
    <dgm:pt modelId="{36A388BB-FB32-4504-B5CB-CDDCB06F003D}" type="pres">
      <dgm:prSet presAssocID="{3159DA3A-636B-4917-91F8-117B3807DDC6}" presName="img" presStyleLbl="fgImgPlace1" presStyleIdx="2" presStyleCnt="3" custScaleX="150451"/>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pt>
    <dgm:pt modelId="{2D1EA9BA-C4A1-4A0F-B3C5-6F5EF2205CAE}" type="pres">
      <dgm:prSet presAssocID="{3159DA3A-636B-4917-91F8-117B3807DDC6}" presName="text" presStyleLbl="node1" presStyleIdx="2" presStyleCnt="3">
        <dgm:presLayoutVars>
          <dgm:bulletEnabled val="1"/>
        </dgm:presLayoutVars>
      </dgm:prSet>
      <dgm:spPr/>
    </dgm:pt>
  </dgm:ptLst>
  <dgm:cxnLst>
    <dgm:cxn modelId="{219B5C21-2E3B-4A07-830E-EBEC41C2441C}" srcId="{A19F0D43-540C-437B-8CB4-08BBB402EF70}" destId="{1A31F531-8951-4A3F-BFD7-2BE646F58469}" srcOrd="0" destOrd="0" parTransId="{455CA523-F9D1-440B-B3DC-2FE086842C2E}" sibTransId="{97714811-47D8-41C6-B44A-5408E2749CF1}"/>
    <dgm:cxn modelId="{F1C78F2D-6EF9-487F-B68A-1A2789EC1316}" type="presOf" srcId="{1A31F531-8951-4A3F-BFD7-2BE646F58469}" destId="{4C5C36D7-94BB-4605-B77E-FFF9459415EF}" srcOrd="1" destOrd="0" presId="urn:microsoft.com/office/officeart/2005/8/layout/vList4"/>
    <dgm:cxn modelId="{563B4761-E029-40AC-94F2-267566004134}" type="presOf" srcId="{A19F0D43-540C-437B-8CB4-08BBB402EF70}" destId="{3F4C22C9-725F-496C-BA33-C46826C59FC6}" srcOrd="0" destOrd="0" presId="urn:microsoft.com/office/officeart/2005/8/layout/vList4"/>
    <dgm:cxn modelId="{5FF93742-E7E5-4701-BBA0-E5BB30C5658E}" type="presOf" srcId="{90C99602-9896-4F94-8458-E8D83C39B095}" destId="{5BBED9EE-81CB-4C1C-8243-A265EBACA0D1}" srcOrd="1" destOrd="0" presId="urn:microsoft.com/office/officeart/2005/8/layout/vList4"/>
    <dgm:cxn modelId="{2E738166-749D-41BC-AE94-87D7CCEF10F7}" type="presOf" srcId="{1A31F531-8951-4A3F-BFD7-2BE646F58469}" destId="{AF0BBAEF-6CDC-4F79-AF73-101A5C85657B}" srcOrd="0" destOrd="0" presId="urn:microsoft.com/office/officeart/2005/8/layout/vList4"/>
    <dgm:cxn modelId="{2CE52447-3F8C-4DAB-989D-3953E133FFDD}" srcId="{A19F0D43-540C-437B-8CB4-08BBB402EF70}" destId="{3159DA3A-636B-4917-91F8-117B3807DDC6}" srcOrd="2" destOrd="0" parTransId="{EE737CD3-8DBD-4985-B38F-0B775E235DD9}" sibTransId="{997783A7-122A-433E-BBDF-5D4E8CEA8D74}"/>
    <dgm:cxn modelId="{1B2A836E-CB36-4586-986E-CF9AC9007C28}" type="presOf" srcId="{90C99602-9896-4F94-8458-E8D83C39B095}" destId="{8EB0C9A4-A401-4A44-A2A9-BC3A9820C00C}" srcOrd="0" destOrd="0" presId="urn:microsoft.com/office/officeart/2005/8/layout/vList4"/>
    <dgm:cxn modelId="{2E9A1F58-761B-4B14-8124-E0B549B3C7E6}" type="presOf" srcId="{3159DA3A-636B-4917-91F8-117B3807DDC6}" destId="{2D1EA9BA-C4A1-4A0F-B3C5-6F5EF2205CAE}" srcOrd="1" destOrd="0" presId="urn:microsoft.com/office/officeart/2005/8/layout/vList4"/>
    <dgm:cxn modelId="{CD3A1D92-4005-47B0-9499-6F70CCAF2D5F}" type="presOf" srcId="{3159DA3A-636B-4917-91F8-117B3807DDC6}" destId="{952CB8D4-F4E8-4CCE-99E4-2577E9778968}" srcOrd="0" destOrd="0" presId="urn:microsoft.com/office/officeart/2005/8/layout/vList4"/>
    <dgm:cxn modelId="{BE7877FB-51C2-458D-B86C-015825EE1CB9}" srcId="{A19F0D43-540C-437B-8CB4-08BBB402EF70}" destId="{90C99602-9896-4F94-8458-E8D83C39B095}" srcOrd="1" destOrd="0" parTransId="{375C80AE-DC10-4109-A2CC-08864B276CC0}" sibTransId="{04961790-3073-443E-A4C6-8A34596CE33D}"/>
    <dgm:cxn modelId="{3BD01A22-A11F-40B6-AC82-D1FCA948B54D}" type="presParOf" srcId="{3F4C22C9-725F-496C-BA33-C46826C59FC6}" destId="{D68A509A-F304-4046-AC66-E5AE39F702DA}" srcOrd="0" destOrd="0" presId="urn:microsoft.com/office/officeart/2005/8/layout/vList4"/>
    <dgm:cxn modelId="{8E64D2E0-10D2-4B8C-8274-B5AAFBE1B5D0}" type="presParOf" srcId="{D68A509A-F304-4046-AC66-E5AE39F702DA}" destId="{AF0BBAEF-6CDC-4F79-AF73-101A5C85657B}" srcOrd="0" destOrd="0" presId="urn:microsoft.com/office/officeart/2005/8/layout/vList4"/>
    <dgm:cxn modelId="{072B17F9-48BF-4CAF-827C-D2A8B2D196CA}" type="presParOf" srcId="{D68A509A-F304-4046-AC66-E5AE39F702DA}" destId="{F44B2C93-F9C3-4DED-A1BE-19E1883D8932}" srcOrd="1" destOrd="0" presId="urn:microsoft.com/office/officeart/2005/8/layout/vList4"/>
    <dgm:cxn modelId="{18EC2FC8-63F3-4EFB-A4F9-79302A345523}" type="presParOf" srcId="{D68A509A-F304-4046-AC66-E5AE39F702DA}" destId="{4C5C36D7-94BB-4605-B77E-FFF9459415EF}" srcOrd="2" destOrd="0" presId="urn:microsoft.com/office/officeart/2005/8/layout/vList4"/>
    <dgm:cxn modelId="{0B3EA9E1-BCB4-46F7-AEB2-1E30C04A2B7C}" type="presParOf" srcId="{3F4C22C9-725F-496C-BA33-C46826C59FC6}" destId="{CA952128-8E75-4CDA-890C-517CDB8C0A83}" srcOrd="1" destOrd="0" presId="urn:microsoft.com/office/officeart/2005/8/layout/vList4"/>
    <dgm:cxn modelId="{0E486BCB-A326-462E-BB3B-1DE34FFBC193}" type="presParOf" srcId="{3F4C22C9-725F-496C-BA33-C46826C59FC6}" destId="{B6486AD7-9855-4FB1-9A02-22A6ED5D26AD}" srcOrd="2" destOrd="0" presId="urn:microsoft.com/office/officeart/2005/8/layout/vList4"/>
    <dgm:cxn modelId="{18C8F852-6428-4B1D-93A8-81738B3B48E2}" type="presParOf" srcId="{B6486AD7-9855-4FB1-9A02-22A6ED5D26AD}" destId="{8EB0C9A4-A401-4A44-A2A9-BC3A9820C00C}" srcOrd="0" destOrd="0" presId="urn:microsoft.com/office/officeart/2005/8/layout/vList4"/>
    <dgm:cxn modelId="{CF7EB8C9-EF36-4D71-ABEC-101036BB13AC}" type="presParOf" srcId="{B6486AD7-9855-4FB1-9A02-22A6ED5D26AD}" destId="{CB332EDD-EBD4-4C87-A4DE-B98E83873FF4}" srcOrd="1" destOrd="0" presId="urn:microsoft.com/office/officeart/2005/8/layout/vList4"/>
    <dgm:cxn modelId="{B6B2A1C3-6494-413B-BDBD-B508664AB4DE}" type="presParOf" srcId="{B6486AD7-9855-4FB1-9A02-22A6ED5D26AD}" destId="{5BBED9EE-81CB-4C1C-8243-A265EBACA0D1}" srcOrd="2" destOrd="0" presId="urn:microsoft.com/office/officeart/2005/8/layout/vList4"/>
    <dgm:cxn modelId="{098F49EA-48F5-463B-AE57-43DBF93076E4}" type="presParOf" srcId="{3F4C22C9-725F-496C-BA33-C46826C59FC6}" destId="{254556F1-5B40-46B8-A57B-18BA9231AF23}" srcOrd="3" destOrd="0" presId="urn:microsoft.com/office/officeart/2005/8/layout/vList4"/>
    <dgm:cxn modelId="{5C26D744-BBEC-4F70-A495-5DDA4FE16F4C}" type="presParOf" srcId="{3F4C22C9-725F-496C-BA33-C46826C59FC6}" destId="{DA87149C-C09F-4039-8E73-D43E1C3CA7E4}" srcOrd="4" destOrd="0" presId="urn:microsoft.com/office/officeart/2005/8/layout/vList4"/>
    <dgm:cxn modelId="{103CE7C7-9C53-432B-9F98-E0FA3E184063}" type="presParOf" srcId="{DA87149C-C09F-4039-8E73-D43E1C3CA7E4}" destId="{952CB8D4-F4E8-4CCE-99E4-2577E9778968}" srcOrd="0" destOrd="0" presId="urn:microsoft.com/office/officeart/2005/8/layout/vList4"/>
    <dgm:cxn modelId="{33EF55E9-9AC2-4798-B058-C8BE51701F13}" type="presParOf" srcId="{DA87149C-C09F-4039-8E73-D43E1C3CA7E4}" destId="{36A388BB-FB32-4504-B5CB-CDDCB06F003D}" srcOrd="1" destOrd="0" presId="urn:microsoft.com/office/officeart/2005/8/layout/vList4"/>
    <dgm:cxn modelId="{02104571-FA04-4710-92F3-A806A79998EA}" type="presParOf" srcId="{DA87149C-C09F-4039-8E73-D43E1C3CA7E4}" destId="{2D1EA9BA-C4A1-4A0F-B3C5-6F5EF2205CAE}" srcOrd="2" destOrd="0" presId="urn:microsoft.com/office/officeart/2005/8/layout/vList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B948E-CA51-4B9B-934F-17E82AB73EFB}">
      <dsp:nvSpPr>
        <dsp:cNvPr id="0" name=""/>
        <dsp:cNvSpPr/>
      </dsp:nvSpPr>
      <dsp:spPr>
        <a:xfrm>
          <a:off x="0" y="2946729"/>
          <a:ext cx="8151962" cy="2410960"/>
        </a:xfrm>
        <a:prstGeom prst="roundRect">
          <a:avLst>
            <a:gd name="adj" fmla="val 1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F623CB-3AAF-42C4-AFF3-B62EC5305982}">
      <dsp:nvSpPr>
        <dsp:cNvPr id="0" name=""/>
        <dsp:cNvSpPr/>
      </dsp:nvSpPr>
      <dsp:spPr>
        <a:xfrm>
          <a:off x="5512764" y="321461"/>
          <a:ext cx="2394638" cy="176803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56EF6F-7880-47F9-ACEE-1F09D057177E}">
      <dsp:nvSpPr>
        <dsp:cNvPr id="0" name=""/>
        <dsp:cNvSpPr/>
      </dsp:nvSpPr>
      <dsp:spPr>
        <a:xfrm rot="10800000">
          <a:off x="5512764" y="2410960"/>
          <a:ext cx="2394638" cy="2946729"/>
        </a:xfrm>
        <a:prstGeom prst="round2SameRect">
          <a:avLst>
            <a:gd name="adj1" fmla="val 10500"/>
            <a:gd name="adj2" fmla="val 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rtl="1">
            <a:lnSpc>
              <a:spcPct val="90000"/>
            </a:lnSpc>
            <a:spcBef>
              <a:spcPct val="0"/>
            </a:spcBef>
            <a:spcAft>
              <a:spcPct val="35000"/>
            </a:spcAft>
            <a:buNone/>
          </a:pPr>
          <a:r>
            <a:rPr lang="ar-YE" sz="2900" kern="1200" dirty="0">
              <a:latin typeface="Calibri" panose="020F0502020204030204" pitchFamily="34" charset="0"/>
              <a:cs typeface="Arial" panose="020B0604020202020204" pitchFamily="34" charset="0"/>
            </a:rPr>
            <a:t>اعتماد آلية وخطة عمل واضحة تتوافق مع هذا الهدف في تطبيق جميع التعليمات الطبية </a:t>
          </a:r>
          <a:endParaRPr lang="ar-YE" sz="2900" kern="1200" dirty="0"/>
        </a:p>
      </dsp:txBody>
      <dsp:txXfrm rot="10800000">
        <a:off x="5586407" y="2410960"/>
        <a:ext cx="2247352" cy="2873086"/>
      </dsp:txXfrm>
    </dsp:sp>
    <dsp:sp modelId="{55E8A875-FE30-4AAC-8B14-48A25B6A4D1C}">
      <dsp:nvSpPr>
        <dsp:cNvPr id="0" name=""/>
        <dsp:cNvSpPr/>
      </dsp:nvSpPr>
      <dsp:spPr>
        <a:xfrm>
          <a:off x="2878661" y="321461"/>
          <a:ext cx="2394638" cy="176803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874986-B988-4D4E-A299-BA553A44D49A}">
      <dsp:nvSpPr>
        <dsp:cNvPr id="0" name=""/>
        <dsp:cNvSpPr/>
      </dsp:nvSpPr>
      <dsp:spPr>
        <a:xfrm rot="10800000">
          <a:off x="2878661" y="2410960"/>
          <a:ext cx="2394638" cy="2946729"/>
        </a:xfrm>
        <a:prstGeom prst="round2SameRect">
          <a:avLst>
            <a:gd name="adj1" fmla="val 10500"/>
            <a:gd name="adj2" fmla="val 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rtl="1">
            <a:lnSpc>
              <a:spcPct val="90000"/>
            </a:lnSpc>
            <a:spcBef>
              <a:spcPct val="0"/>
            </a:spcBef>
            <a:spcAft>
              <a:spcPct val="35000"/>
            </a:spcAft>
            <a:buNone/>
          </a:pPr>
          <a:r>
            <a:rPr lang="ar-YE" sz="2900" kern="1200" dirty="0">
              <a:effectLst/>
              <a:latin typeface="Calibri" panose="020F0502020204030204" pitchFamily="34" charset="0"/>
              <a:ea typeface="Calibri" panose="020F0502020204030204" pitchFamily="34" charset="0"/>
              <a:cs typeface="Arial" panose="020B0604020202020204" pitchFamily="34" charset="0"/>
            </a:rPr>
            <a:t>الإبلاغ عن جميع نتائج الفحوصات الحرجة للتأكد من ذلك </a:t>
          </a:r>
          <a:endParaRPr lang="ar-YE" sz="2900" kern="1200" dirty="0"/>
        </a:p>
      </dsp:txBody>
      <dsp:txXfrm rot="10800000">
        <a:off x="2952304" y="2410960"/>
        <a:ext cx="2247352" cy="2873086"/>
      </dsp:txXfrm>
    </dsp:sp>
    <dsp:sp modelId="{7B8DEE46-9859-4AA0-8EAA-9DEC77208924}">
      <dsp:nvSpPr>
        <dsp:cNvPr id="0" name=""/>
        <dsp:cNvSpPr/>
      </dsp:nvSpPr>
      <dsp:spPr>
        <a:xfrm>
          <a:off x="244558" y="321461"/>
          <a:ext cx="2394638" cy="176803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432F92-4701-430F-8D29-8BED227DD92B}">
      <dsp:nvSpPr>
        <dsp:cNvPr id="0" name=""/>
        <dsp:cNvSpPr/>
      </dsp:nvSpPr>
      <dsp:spPr>
        <a:xfrm rot="10800000">
          <a:off x="244558" y="2410960"/>
          <a:ext cx="2394638" cy="2946729"/>
        </a:xfrm>
        <a:prstGeom prst="round2SameRect">
          <a:avLst>
            <a:gd name="adj1" fmla="val 10500"/>
            <a:gd name="adj2" fmla="val 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rtl="1">
            <a:lnSpc>
              <a:spcPct val="90000"/>
            </a:lnSpc>
            <a:spcBef>
              <a:spcPct val="0"/>
            </a:spcBef>
            <a:spcAft>
              <a:spcPct val="35000"/>
            </a:spcAft>
            <a:buNone/>
          </a:pPr>
          <a:r>
            <a:rPr lang="ar-YE" sz="2900" kern="1200" dirty="0">
              <a:latin typeface="Calibri" panose="020F0502020204030204" pitchFamily="34" charset="0"/>
              <a:cs typeface="Arial" panose="020B0604020202020204" pitchFamily="34" charset="0"/>
            </a:rPr>
            <a:t>بعد ذلك يتم التوقيع من قبل ممرضتين أثناء أخذ التعليمات</a:t>
          </a:r>
          <a:endParaRPr lang="ar-YE" sz="2900" kern="1200" dirty="0"/>
        </a:p>
      </dsp:txBody>
      <dsp:txXfrm rot="10800000">
        <a:off x="318201" y="2410960"/>
        <a:ext cx="2247352" cy="2873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3005C4-42FB-4F40-A389-5B7CD1D8DCD3}">
      <dsp:nvSpPr>
        <dsp:cNvPr id="0" name=""/>
        <dsp:cNvSpPr/>
      </dsp:nvSpPr>
      <dsp:spPr>
        <a:xfrm>
          <a:off x="5881063" y="996840"/>
          <a:ext cx="3697666" cy="538240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480F55-BA81-4C95-8759-4F27CAB3A8B2}">
      <dsp:nvSpPr>
        <dsp:cNvPr id="0" name=""/>
        <dsp:cNvSpPr/>
      </dsp:nvSpPr>
      <dsp:spPr>
        <a:xfrm>
          <a:off x="5905713" y="683119"/>
          <a:ext cx="3648365" cy="503125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0" rIns="82550" bIns="0" numCol="1" spcCol="1270" anchor="ctr" anchorCtr="0">
          <a:noAutofit/>
        </a:bodyPr>
        <a:lstStyle/>
        <a:p>
          <a:pPr marL="0" lvl="0" indent="0" algn="r" defTabSz="2889250" rtl="1">
            <a:lnSpc>
              <a:spcPct val="90000"/>
            </a:lnSpc>
            <a:spcBef>
              <a:spcPct val="0"/>
            </a:spcBef>
            <a:spcAft>
              <a:spcPct val="35000"/>
            </a:spcAft>
            <a:buFont typeface="Wingdings" panose="05000000000000000000" pitchFamily="2" charset="2"/>
            <a:buNone/>
          </a:pPr>
          <a:endParaRPr lang="ar-YE" sz="6500" kern="1200" dirty="0"/>
        </a:p>
      </dsp:txBody>
      <dsp:txXfrm>
        <a:off x="6984807" y="683119"/>
        <a:ext cx="2569271" cy="5031256"/>
      </dsp:txXfrm>
    </dsp:sp>
    <dsp:sp modelId="{8C61697F-3582-4928-A954-6F677D9EFB6D}">
      <dsp:nvSpPr>
        <dsp:cNvPr id="0" name=""/>
        <dsp:cNvSpPr/>
      </dsp:nvSpPr>
      <dsp:spPr>
        <a:xfrm>
          <a:off x="6176428" y="4080559"/>
          <a:ext cx="3057528" cy="21076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9BB3FD-ED25-4E92-8D9F-11638347A243}">
      <dsp:nvSpPr>
        <dsp:cNvPr id="0" name=""/>
        <dsp:cNvSpPr/>
      </dsp:nvSpPr>
      <dsp:spPr>
        <a:xfrm>
          <a:off x="1374983" y="1003577"/>
          <a:ext cx="3689687" cy="538240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CD1719-15C8-4357-B8C8-ADEAC63A2385}">
      <dsp:nvSpPr>
        <dsp:cNvPr id="0" name=""/>
        <dsp:cNvSpPr/>
      </dsp:nvSpPr>
      <dsp:spPr>
        <a:xfrm>
          <a:off x="1395643" y="703330"/>
          <a:ext cx="3648365" cy="500430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0" rIns="82550" bIns="0" numCol="1" spcCol="1270" anchor="ctr" anchorCtr="0">
          <a:noAutofit/>
        </a:bodyPr>
        <a:lstStyle/>
        <a:p>
          <a:pPr marL="0" lvl="0" indent="0" algn="r" defTabSz="2889250" rtl="1">
            <a:lnSpc>
              <a:spcPct val="90000"/>
            </a:lnSpc>
            <a:spcBef>
              <a:spcPct val="0"/>
            </a:spcBef>
            <a:spcAft>
              <a:spcPct val="35000"/>
            </a:spcAft>
            <a:buFont typeface="Wingdings" panose="05000000000000000000" pitchFamily="2" charset="2"/>
            <a:buNone/>
          </a:pPr>
          <a:endParaRPr lang="ar-YE" sz="6500" kern="1200" dirty="0"/>
        </a:p>
      </dsp:txBody>
      <dsp:txXfrm>
        <a:off x="2474738" y="703330"/>
        <a:ext cx="2569271" cy="5004307"/>
      </dsp:txXfrm>
    </dsp:sp>
    <dsp:sp modelId="{40834152-EBE6-4EE0-B4DC-099897BCFAF3}">
      <dsp:nvSpPr>
        <dsp:cNvPr id="0" name=""/>
        <dsp:cNvSpPr/>
      </dsp:nvSpPr>
      <dsp:spPr>
        <a:xfrm>
          <a:off x="1606166" y="4135964"/>
          <a:ext cx="3057528" cy="210769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2000" r="-32000"/>
          </a:stretch>
        </a:blip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A2639-7460-4576-A084-6F3FCFD90909}">
      <dsp:nvSpPr>
        <dsp:cNvPr id="0" name=""/>
        <dsp:cNvSpPr/>
      </dsp:nvSpPr>
      <dsp:spPr>
        <a:xfrm>
          <a:off x="-60045" y="0"/>
          <a:ext cx="4851698" cy="14866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268288" lvl="0" indent="0" algn="r" defTabSz="1244600" rtl="1">
            <a:lnSpc>
              <a:spcPct val="90000"/>
            </a:lnSpc>
            <a:spcBef>
              <a:spcPct val="0"/>
            </a:spcBef>
            <a:spcAft>
              <a:spcPct val="35000"/>
            </a:spcAft>
            <a:buFont typeface="Wingdings" panose="05000000000000000000" pitchFamily="2" charset="2"/>
            <a:buNone/>
          </a:pPr>
          <a:r>
            <a:rPr lang="ar-YE" sz="2800" kern="1200" dirty="0"/>
            <a:t>تعزيز غسل الأيدي في المنشآت الصحية</a:t>
          </a:r>
        </a:p>
      </dsp:txBody>
      <dsp:txXfrm>
        <a:off x="-60045" y="0"/>
        <a:ext cx="3732689" cy="1486690"/>
      </dsp:txXfrm>
    </dsp:sp>
    <dsp:sp modelId="{A0EC8DC3-E30A-4965-98C2-7C0FE8F24B84}">
      <dsp:nvSpPr>
        <dsp:cNvPr id="0" name=""/>
        <dsp:cNvSpPr/>
      </dsp:nvSpPr>
      <dsp:spPr>
        <a:xfrm>
          <a:off x="3403884" y="148669"/>
          <a:ext cx="1507859" cy="118935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1000" b="-4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1DA526-DF0F-455B-97C3-F24B84F20465}">
      <dsp:nvSpPr>
        <dsp:cNvPr id="0" name=""/>
        <dsp:cNvSpPr/>
      </dsp:nvSpPr>
      <dsp:spPr>
        <a:xfrm>
          <a:off x="-60045" y="1635359"/>
          <a:ext cx="4851698" cy="14866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268288" lvl="0" indent="0" algn="r" defTabSz="1244600" rtl="1">
            <a:lnSpc>
              <a:spcPct val="90000"/>
            </a:lnSpc>
            <a:spcBef>
              <a:spcPct val="0"/>
            </a:spcBef>
            <a:spcAft>
              <a:spcPct val="35000"/>
            </a:spcAft>
            <a:buFont typeface="Wingdings" panose="05000000000000000000" pitchFamily="2" charset="2"/>
            <a:buNone/>
          </a:pPr>
          <a:r>
            <a:rPr lang="ar-YE" sz="2800" kern="1200" dirty="0"/>
            <a:t>الاستخدام لمرة واحدة للإبر </a:t>
          </a:r>
        </a:p>
      </dsp:txBody>
      <dsp:txXfrm>
        <a:off x="-60045" y="1635359"/>
        <a:ext cx="3732689" cy="1486690"/>
      </dsp:txXfrm>
    </dsp:sp>
    <dsp:sp modelId="{005B507D-BFF3-4D06-A040-3229EBAB8C20}">
      <dsp:nvSpPr>
        <dsp:cNvPr id="0" name=""/>
        <dsp:cNvSpPr/>
      </dsp:nvSpPr>
      <dsp:spPr>
        <a:xfrm>
          <a:off x="3403884" y="1784028"/>
          <a:ext cx="1507859" cy="118935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852392-A26E-4333-A731-5805D4DF3796}">
      <dsp:nvSpPr>
        <dsp:cNvPr id="0" name=""/>
        <dsp:cNvSpPr/>
      </dsp:nvSpPr>
      <dsp:spPr>
        <a:xfrm>
          <a:off x="-60045" y="3270719"/>
          <a:ext cx="4851698" cy="148669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268288" lvl="0" indent="0" algn="r" defTabSz="1244600" rtl="1">
            <a:lnSpc>
              <a:spcPct val="90000"/>
            </a:lnSpc>
            <a:spcBef>
              <a:spcPct val="0"/>
            </a:spcBef>
            <a:spcAft>
              <a:spcPct val="35000"/>
            </a:spcAft>
            <a:buNone/>
          </a:pPr>
          <a:r>
            <a:rPr lang="ar-YE" sz="2800" kern="1200" dirty="0"/>
            <a:t>لبس القفازين </a:t>
          </a:r>
        </a:p>
      </dsp:txBody>
      <dsp:txXfrm>
        <a:off x="-60045" y="3270719"/>
        <a:ext cx="3732689" cy="1486690"/>
      </dsp:txXfrm>
    </dsp:sp>
    <dsp:sp modelId="{87164D8E-0D36-4427-8C0E-F45AFFDAE3A0}">
      <dsp:nvSpPr>
        <dsp:cNvPr id="0" name=""/>
        <dsp:cNvSpPr/>
      </dsp:nvSpPr>
      <dsp:spPr>
        <a:xfrm>
          <a:off x="3403884" y="3419388"/>
          <a:ext cx="1507859" cy="118935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D9683-4D2C-4C37-B03B-B46441D0F098}">
      <dsp:nvSpPr>
        <dsp:cNvPr id="0" name=""/>
        <dsp:cNvSpPr/>
      </dsp:nvSpPr>
      <dsp:spPr>
        <a:xfrm>
          <a:off x="-60045" y="4906079"/>
          <a:ext cx="4851698" cy="148669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355600" lvl="0" indent="0" algn="r" defTabSz="1244600" rtl="1">
            <a:lnSpc>
              <a:spcPct val="90000"/>
            </a:lnSpc>
            <a:spcBef>
              <a:spcPct val="0"/>
            </a:spcBef>
            <a:spcAft>
              <a:spcPct val="35000"/>
            </a:spcAft>
            <a:buFont typeface="Wingdings" panose="05000000000000000000" pitchFamily="2" charset="2"/>
            <a:buNone/>
          </a:pPr>
          <a:r>
            <a:rPr lang="ar-YE" sz="2800" kern="1200" dirty="0"/>
            <a:t>قيام قسم مكافحة العدوى بعمله على الوجه الأكمل </a:t>
          </a:r>
        </a:p>
      </dsp:txBody>
      <dsp:txXfrm>
        <a:off x="-60045" y="4906079"/>
        <a:ext cx="3732689" cy="1486690"/>
      </dsp:txXfrm>
    </dsp:sp>
    <dsp:sp modelId="{947AC950-62D4-4FBF-9012-82BD8687CDAD}">
      <dsp:nvSpPr>
        <dsp:cNvPr id="0" name=""/>
        <dsp:cNvSpPr/>
      </dsp:nvSpPr>
      <dsp:spPr>
        <a:xfrm>
          <a:off x="3403884" y="5054748"/>
          <a:ext cx="1507859" cy="1189352"/>
        </a:xfrm>
        <a:prstGeom prst="roundRect">
          <a:avLst>
            <a:gd name="adj" fmla="val 10000"/>
          </a:avLst>
        </a:prstGeom>
        <a:blipFill>
          <a:blip xmlns:r="http://schemas.openxmlformats.org/officeDocument/2006/relationships" r:embed="rId4"/>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BBAEF-6CDC-4F79-AF73-101A5C85657B}">
      <dsp:nvSpPr>
        <dsp:cNvPr id="0" name=""/>
        <dsp:cNvSpPr/>
      </dsp:nvSpPr>
      <dsp:spPr>
        <a:xfrm>
          <a:off x="-22757" y="0"/>
          <a:ext cx="4864249" cy="199891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268288" lvl="0" indent="0" algn="r" defTabSz="1244600" rtl="1">
            <a:lnSpc>
              <a:spcPct val="90000"/>
            </a:lnSpc>
            <a:spcBef>
              <a:spcPct val="0"/>
            </a:spcBef>
            <a:spcAft>
              <a:spcPct val="35000"/>
            </a:spcAft>
            <a:buFont typeface="Wingdings" panose="05000000000000000000" pitchFamily="2" charset="2"/>
            <a:buNone/>
          </a:pPr>
          <a:r>
            <a:rPr lang="ar-YE" sz="2800" kern="1200" dirty="0"/>
            <a:t>التطهير والتعقيم للآلات والأجهزة الطبية </a:t>
          </a:r>
        </a:p>
      </dsp:txBody>
      <dsp:txXfrm>
        <a:off x="-22757" y="0"/>
        <a:ext cx="3691507" cy="1998912"/>
      </dsp:txXfrm>
    </dsp:sp>
    <dsp:sp modelId="{F44B2C93-F9C3-4DED-A1BE-19E1883D8932}">
      <dsp:nvSpPr>
        <dsp:cNvPr id="0" name=""/>
        <dsp:cNvSpPr/>
      </dsp:nvSpPr>
      <dsp:spPr>
        <a:xfrm>
          <a:off x="3423344" y="199891"/>
          <a:ext cx="1463662" cy="159912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B0C9A4-A401-4A44-A2A9-BC3A9820C00C}">
      <dsp:nvSpPr>
        <dsp:cNvPr id="0" name=""/>
        <dsp:cNvSpPr/>
      </dsp:nvSpPr>
      <dsp:spPr>
        <a:xfrm>
          <a:off x="-22757" y="2198803"/>
          <a:ext cx="4864249" cy="1998912"/>
        </a:xfrm>
        <a:prstGeom prst="roundRect">
          <a:avLst>
            <a:gd name="adj" fmla="val 100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355600" lvl="0" indent="0" algn="r" defTabSz="1244600" rtl="1">
            <a:lnSpc>
              <a:spcPct val="90000"/>
            </a:lnSpc>
            <a:spcBef>
              <a:spcPct val="0"/>
            </a:spcBef>
            <a:spcAft>
              <a:spcPct val="35000"/>
            </a:spcAft>
            <a:buFont typeface="Wingdings" panose="05000000000000000000" pitchFamily="2" charset="2"/>
            <a:buNone/>
          </a:pPr>
          <a:r>
            <a:rPr lang="ar-YE" sz="2800" kern="1200" dirty="0"/>
            <a:t>العزل</a:t>
          </a:r>
        </a:p>
      </dsp:txBody>
      <dsp:txXfrm>
        <a:off x="-22757" y="2198803"/>
        <a:ext cx="3691507" cy="1998912"/>
      </dsp:txXfrm>
    </dsp:sp>
    <dsp:sp modelId="{CB332EDD-EBD4-4C87-A4DE-B98E83873FF4}">
      <dsp:nvSpPr>
        <dsp:cNvPr id="0" name=""/>
        <dsp:cNvSpPr/>
      </dsp:nvSpPr>
      <dsp:spPr>
        <a:xfrm>
          <a:off x="3423344" y="2398694"/>
          <a:ext cx="1463662" cy="159912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2CB8D4-F4E8-4CCE-99E4-2577E9778968}">
      <dsp:nvSpPr>
        <dsp:cNvPr id="0" name=""/>
        <dsp:cNvSpPr/>
      </dsp:nvSpPr>
      <dsp:spPr>
        <a:xfrm>
          <a:off x="-22757" y="4397606"/>
          <a:ext cx="4864249" cy="1998912"/>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355600" lvl="0" indent="0" algn="r" defTabSz="1244600" rtl="1">
            <a:lnSpc>
              <a:spcPct val="90000"/>
            </a:lnSpc>
            <a:spcBef>
              <a:spcPct val="0"/>
            </a:spcBef>
            <a:spcAft>
              <a:spcPct val="35000"/>
            </a:spcAft>
            <a:buFont typeface="Wingdings" panose="05000000000000000000" pitchFamily="2" charset="2"/>
            <a:buNone/>
          </a:pPr>
          <a:r>
            <a:rPr lang="ar-YE" sz="2800" kern="1200" dirty="0"/>
            <a:t>الفحص المخبري الدوري والمراقبة المستمرة والدائمة لمنع العدوى</a:t>
          </a:r>
        </a:p>
      </dsp:txBody>
      <dsp:txXfrm>
        <a:off x="-22757" y="4397606"/>
        <a:ext cx="3691507" cy="1998912"/>
      </dsp:txXfrm>
    </dsp:sp>
    <dsp:sp modelId="{36A388BB-FB32-4504-B5CB-CDDCB06F003D}">
      <dsp:nvSpPr>
        <dsp:cNvPr id="0" name=""/>
        <dsp:cNvSpPr/>
      </dsp:nvSpPr>
      <dsp:spPr>
        <a:xfrm>
          <a:off x="3423344" y="4597498"/>
          <a:ext cx="1463662" cy="159912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F12C0ED-0BBA-BD45-5E2D-8AE63102F6B9}"/>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endParaRPr lang="ar-YE"/>
          </a:p>
        </p:txBody>
      </p:sp>
      <p:sp>
        <p:nvSpPr>
          <p:cNvPr id="3" name="عنوان فرعي 2">
            <a:extLst>
              <a:ext uri="{FF2B5EF4-FFF2-40B4-BE49-F238E27FC236}">
                <a16:creationId xmlns:a16="http://schemas.microsoft.com/office/drawing/2014/main" id="{1027B552-8983-DD9D-9849-7BC88D0284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ar-YE"/>
          </a:p>
        </p:txBody>
      </p:sp>
      <p:sp>
        <p:nvSpPr>
          <p:cNvPr id="4" name="عنصر نائب للتاريخ 3">
            <a:extLst>
              <a:ext uri="{FF2B5EF4-FFF2-40B4-BE49-F238E27FC236}">
                <a16:creationId xmlns:a16="http://schemas.microsoft.com/office/drawing/2014/main" id="{93A63831-0BD3-FC4E-E064-40CDB34FDABD}"/>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5" name="عنصر نائب للتذييل 4">
            <a:extLst>
              <a:ext uri="{FF2B5EF4-FFF2-40B4-BE49-F238E27FC236}">
                <a16:creationId xmlns:a16="http://schemas.microsoft.com/office/drawing/2014/main" id="{59FD36D2-914B-7D05-17CE-40DD157F6AD1}"/>
              </a:ext>
            </a:extLst>
          </p:cNvPr>
          <p:cNvSpPr>
            <a:spLocks noGrp="1"/>
          </p:cNvSpPr>
          <p:nvPr>
            <p:ph type="ftr" sz="quarter" idx="11"/>
          </p:nvPr>
        </p:nvSpPr>
        <p:spPr/>
        <p:txBody>
          <a:bodyPr/>
          <a:lstStyle/>
          <a:p>
            <a:endParaRPr lang="ar-YE"/>
          </a:p>
        </p:txBody>
      </p:sp>
      <p:sp>
        <p:nvSpPr>
          <p:cNvPr id="6" name="عنصر نائب لرقم الشريحة 5">
            <a:extLst>
              <a:ext uri="{FF2B5EF4-FFF2-40B4-BE49-F238E27FC236}">
                <a16:creationId xmlns:a16="http://schemas.microsoft.com/office/drawing/2014/main" id="{FD30071E-2DDA-4EB0-29EA-75E8B1F585A1}"/>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3731190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365C894-B0A7-BE35-7D87-676552D60234}"/>
              </a:ext>
            </a:extLst>
          </p:cNvPr>
          <p:cNvSpPr>
            <a:spLocks noGrp="1"/>
          </p:cNvSpPr>
          <p:nvPr>
            <p:ph type="title"/>
          </p:nvPr>
        </p:nvSpPr>
        <p:spPr/>
        <p:txBody>
          <a:bodyPr/>
          <a:lstStyle/>
          <a:p>
            <a:r>
              <a:rPr lang="ar-SA"/>
              <a:t>انقر لتحرير نمط عنوان الشكل الرئيسي</a:t>
            </a:r>
            <a:endParaRPr lang="ar-YE"/>
          </a:p>
        </p:txBody>
      </p:sp>
      <p:sp>
        <p:nvSpPr>
          <p:cNvPr id="3" name="عنصر نائب للعنوان العمودي 2">
            <a:extLst>
              <a:ext uri="{FF2B5EF4-FFF2-40B4-BE49-F238E27FC236}">
                <a16:creationId xmlns:a16="http://schemas.microsoft.com/office/drawing/2014/main" id="{4B4A7390-012D-BC63-91F6-D08C9F075756}"/>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a:extLst>
              <a:ext uri="{FF2B5EF4-FFF2-40B4-BE49-F238E27FC236}">
                <a16:creationId xmlns:a16="http://schemas.microsoft.com/office/drawing/2014/main" id="{54D1D05F-46C7-DFB4-3BBC-DE7C501DA950}"/>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5" name="عنصر نائب للتذييل 4">
            <a:extLst>
              <a:ext uri="{FF2B5EF4-FFF2-40B4-BE49-F238E27FC236}">
                <a16:creationId xmlns:a16="http://schemas.microsoft.com/office/drawing/2014/main" id="{12770BD0-ABB1-7C5D-D71F-9EAB564A97E8}"/>
              </a:ext>
            </a:extLst>
          </p:cNvPr>
          <p:cNvSpPr>
            <a:spLocks noGrp="1"/>
          </p:cNvSpPr>
          <p:nvPr>
            <p:ph type="ftr" sz="quarter" idx="11"/>
          </p:nvPr>
        </p:nvSpPr>
        <p:spPr/>
        <p:txBody>
          <a:bodyPr/>
          <a:lstStyle/>
          <a:p>
            <a:endParaRPr lang="ar-YE"/>
          </a:p>
        </p:txBody>
      </p:sp>
      <p:sp>
        <p:nvSpPr>
          <p:cNvPr id="6" name="عنصر نائب لرقم الشريحة 5">
            <a:extLst>
              <a:ext uri="{FF2B5EF4-FFF2-40B4-BE49-F238E27FC236}">
                <a16:creationId xmlns:a16="http://schemas.microsoft.com/office/drawing/2014/main" id="{9851B13A-8608-48EA-2CF2-0ED601804992}"/>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2855713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BA05CB2C-A0D5-CFA5-1A5A-BC92948B84E4}"/>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endParaRPr lang="ar-YE"/>
          </a:p>
        </p:txBody>
      </p:sp>
      <p:sp>
        <p:nvSpPr>
          <p:cNvPr id="3" name="عنصر نائب للعنوان العمودي 2">
            <a:extLst>
              <a:ext uri="{FF2B5EF4-FFF2-40B4-BE49-F238E27FC236}">
                <a16:creationId xmlns:a16="http://schemas.microsoft.com/office/drawing/2014/main" id="{374C0741-11AA-7E31-DFF5-B2D2FE9C633F}"/>
              </a:ext>
            </a:extLst>
          </p:cNvPr>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a:extLst>
              <a:ext uri="{FF2B5EF4-FFF2-40B4-BE49-F238E27FC236}">
                <a16:creationId xmlns:a16="http://schemas.microsoft.com/office/drawing/2014/main" id="{E9330BBA-A134-375B-6430-5AD0827AFC4D}"/>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5" name="عنصر نائب للتذييل 4">
            <a:extLst>
              <a:ext uri="{FF2B5EF4-FFF2-40B4-BE49-F238E27FC236}">
                <a16:creationId xmlns:a16="http://schemas.microsoft.com/office/drawing/2014/main" id="{FB1D28B4-6B69-E943-4DEB-1CE9E6C6C696}"/>
              </a:ext>
            </a:extLst>
          </p:cNvPr>
          <p:cNvSpPr>
            <a:spLocks noGrp="1"/>
          </p:cNvSpPr>
          <p:nvPr>
            <p:ph type="ftr" sz="quarter" idx="11"/>
          </p:nvPr>
        </p:nvSpPr>
        <p:spPr/>
        <p:txBody>
          <a:bodyPr/>
          <a:lstStyle/>
          <a:p>
            <a:endParaRPr lang="ar-YE"/>
          </a:p>
        </p:txBody>
      </p:sp>
      <p:sp>
        <p:nvSpPr>
          <p:cNvPr id="6" name="عنصر نائب لرقم الشريحة 5">
            <a:extLst>
              <a:ext uri="{FF2B5EF4-FFF2-40B4-BE49-F238E27FC236}">
                <a16:creationId xmlns:a16="http://schemas.microsoft.com/office/drawing/2014/main" id="{D4D50845-7E67-E7C9-A806-8C739E8C569A}"/>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244898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62768BE-E709-B795-5437-F97903733D1F}"/>
              </a:ext>
            </a:extLst>
          </p:cNvPr>
          <p:cNvSpPr>
            <a:spLocks noGrp="1"/>
          </p:cNvSpPr>
          <p:nvPr>
            <p:ph type="title"/>
          </p:nvPr>
        </p:nvSpPr>
        <p:spPr/>
        <p:txBody>
          <a:bodyPr/>
          <a:lstStyle/>
          <a:p>
            <a:r>
              <a:rPr lang="ar-SA"/>
              <a:t>انقر لتحرير نمط عنوان الشكل الرئيسي</a:t>
            </a:r>
            <a:endParaRPr lang="ar-YE"/>
          </a:p>
        </p:txBody>
      </p:sp>
      <p:sp>
        <p:nvSpPr>
          <p:cNvPr id="3" name="عنصر نائب للمحتوى 2">
            <a:extLst>
              <a:ext uri="{FF2B5EF4-FFF2-40B4-BE49-F238E27FC236}">
                <a16:creationId xmlns:a16="http://schemas.microsoft.com/office/drawing/2014/main" id="{773A6880-58B5-BD7D-A6D5-68EDC29D0DA5}"/>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a:extLst>
              <a:ext uri="{FF2B5EF4-FFF2-40B4-BE49-F238E27FC236}">
                <a16:creationId xmlns:a16="http://schemas.microsoft.com/office/drawing/2014/main" id="{AF832EC0-633A-DB15-0C5D-6F6AAE51C2AA}"/>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5" name="عنصر نائب للتذييل 4">
            <a:extLst>
              <a:ext uri="{FF2B5EF4-FFF2-40B4-BE49-F238E27FC236}">
                <a16:creationId xmlns:a16="http://schemas.microsoft.com/office/drawing/2014/main" id="{F664CEDF-79A6-589C-7334-1278BEA2BC61}"/>
              </a:ext>
            </a:extLst>
          </p:cNvPr>
          <p:cNvSpPr>
            <a:spLocks noGrp="1"/>
          </p:cNvSpPr>
          <p:nvPr>
            <p:ph type="ftr" sz="quarter" idx="11"/>
          </p:nvPr>
        </p:nvSpPr>
        <p:spPr/>
        <p:txBody>
          <a:bodyPr/>
          <a:lstStyle/>
          <a:p>
            <a:endParaRPr lang="ar-YE"/>
          </a:p>
        </p:txBody>
      </p:sp>
      <p:sp>
        <p:nvSpPr>
          <p:cNvPr id="6" name="عنصر نائب لرقم الشريحة 5">
            <a:extLst>
              <a:ext uri="{FF2B5EF4-FFF2-40B4-BE49-F238E27FC236}">
                <a16:creationId xmlns:a16="http://schemas.microsoft.com/office/drawing/2014/main" id="{2E593199-C284-ED23-6E60-2066BD5D0B55}"/>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3379563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335C4EF-4A1E-F3C3-6D7B-0C8968E72891}"/>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endParaRPr lang="ar-YE"/>
          </a:p>
        </p:txBody>
      </p:sp>
      <p:sp>
        <p:nvSpPr>
          <p:cNvPr id="3" name="عنصر نائب للنص 2">
            <a:extLst>
              <a:ext uri="{FF2B5EF4-FFF2-40B4-BE49-F238E27FC236}">
                <a16:creationId xmlns:a16="http://schemas.microsoft.com/office/drawing/2014/main" id="{130844AF-80A4-D716-B173-AA02A2137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1D16DEE5-9D68-AEF2-D2CC-16B4892A825B}"/>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5" name="عنصر نائب للتذييل 4">
            <a:extLst>
              <a:ext uri="{FF2B5EF4-FFF2-40B4-BE49-F238E27FC236}">
                <a16:creationId xmlns:a16="http://schemas.microsoft.com/office/drawing/2014/main" id="{0EABA6B7-6D46-F140-6E2F-B45A3AEDED47}"/>
              </a:ext>
            </a:extLst>
          </p:cNvPr>
          <p:cNvSpPr>
            <a:spLocks noGrp="1"/>
          </p:cNvSpPr>
          <p:nvPr>
            <p:ph type="ftr" sz="quarter" idx="11"/>
          </p:nvPr>
        </p:nvSpPr>
        <p:spPr/>
        <p:txBody>
          <a:bodyPr/>
          <a:lstStyle/>
          <a:p>
            <a:endParaRPr lang="ar-YE"/>
          </a:p>
        </p:txBody>
      </p:sp>
      <p:sp>
        <p:nvSpPr>
          <p:cNvPr id="6" name="عنصر نائب لرقم الشريحة 5">
            <a:extLst>
              <a:ext uri="{FF2B5EF4-FFF2-40B4-BE49-F238E27FC236}">
                <a16:creationId xmlns:a16="http://schemas.microsoft.com/office/drawing/2014/main" id="{0E0DF137-9430-4A3F-D8BB-EA51AD43EF08}"/>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1647022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D8780F7-6D72-5618-BA48-A3271EECB4D0}"/>
              </a:ext>
            </a:extLst>
          </p:cNvPr>
          <p:cNvSpPr>
            <a:spLocks noGrp="1"/>
          </p:cNvSpPr>
          <p:nvPr>
            <p:ph type="title"/>
          </p:nvPr>
        </p:nvSpPr>
        <p:spPr/>
        <p:txBody>
          <a:bodyPr/>
          <a:lstStyle/>
          <a:p>
            <a:r>
              <a:rPr lang="ar-SA"/>
              <a:t>انقر لتحرير نمط عنوان الشكل الرئيسي</a:t>
            </a:r>
            <a:endParaRPr lang="ar-YE"/>
          </a:p>
        </p:txBody>
      </p:sp>
      <p:sp>
        <p:nvSpPr>
          <p:cNvPr id="3" name="عنصر نائب للمحتوى 2">
            <a:extLst>
              <a:ext uri="{FF2B5EF4-FFF2-40B4-BE49-F238E27FC236}">
                <a16:creationId xmlns:a16="http://schemas.microsoft.com/office/drawing/2014/main" id="{2993365A-2CDE-81C8-611D-D3D2348DBB32}"/>
              </a:ext>
            </a:extLst>
          </p:cNvPr>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محتوى 3">
            <a:extLst>
              <a:ext uri="{FF2B5EF4-FFF2-40B4-BE49-F238E27FC236}">
                <a16:creationId xmlns:a16="http://schemas.microsoft.com/office/drawing/2014/main" id="{84F3D2C1-0DB3-D6FE-92BB-AE136D5DD0D6}"/>
              </a:ext>
            </a:extLst>
          </p:cNvPr>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تاريخ 4">
            <a:extLst>
              <a:ext uri="{FF2B5EF4-FFF2-40B4-BE49-F238E27FC236}">
                <a16:creationId xmlns:a16="http://schemas.microsoft.com/office/drawing/2014/main" id="{4B8520AC-DDC1-AAF1-32D3-A412CD0E9728}"/>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6" name="عنصر نائب للتذييل 5">
            <a:extLst>
              <a:ext uri="{FF2B5EF4-FFF2-40B4-BE49-F238E27FC236}">
                <a16:creationId xmlns:a16="http://schemas.microsoft.com/office/drawing/2014/main" id="{D6E6ADB0-DD03-41CB-BC7A-222A41DCE2B1}"/>
              </a:ext>
            </a:extLst>
          </p:cNvPr>
          <p:cNvSpPr>
            <a:spLocks noGrp="1"/>
          </p:cNvSpPr>
          <p:nvPr>
            <p:ph type="ftr" sz="quarter" idx="11"/>
          </p:nvPr>
        </p:nvSpPr>
        <p:spPr/>
        <p:txBody>
          <a:bodyPr/>
          <a:lstStyle/>
          <a:p>
            <a:endParaRPr lang="ar-YE"/>
          </a:p>
        </p:txBody>
      </p:sp>
      <p:sp>
        <p:nvSpPr>
          <p:cNvPr id="7" name="عنصر نائب لرقم الشريحة 6">
            <a:extLst>
              <a:ext uri="{FF2B5EF4-FFF2-40B4-BE49-F238E27FC236}">
                <a16:creationId xmlns:a16="http://schemas.microsoft.com/office/drawing/2014/main" id="{29BAB58A-8745-59B0-9310-B3D2984E95DA}"/>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700947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90F312F-C8A7-32E8-C290-E44AC77CFE7B}"/>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endParaRPr lang="ar-YE"/>
          </a:p>
        </p:txBody>
      </p:sp>
      <p:sp>
        <p:nvSpPr>
          <p:cNvPr id="3" name="عنصر نائب للنص 2">
            <a:extLst>
              <a:ext uri="{FF2B5EF4-FFF2-40B4-BE49-F238E27FC236}">
                <a16:creationId xmlns:a16="http://schemas.microsoft.com/office/drawing/2014/main" id="{6E0D2C4D-7EA5-95E6-716D-A238F262E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6B9514EB-E63E-237A-3C49-9CCE3F37C76D}"/>
              </a:ext>
            </a:extLst>
          </p:cNvPr>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نص 4">
            <a:extLst>
              <a:ext uri="{FF2B5EF4-FFF2-40B4-BE49-F238E27FC236}">
                <a16:creationId xmlns:a16="http://schemas.microsoft.com/office/drawing/2014/main" id="{B799AE8B-5C2B-F569-EC5C-453AA70904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8985CB73-FDB3-ECF7-4646-0154CDF13711}"/>
              </a:ext>
            </a:extLst>
          </p:cNvPr>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7" name="عنصر نائب للتاريخ 6">
            <a:extLst>
              <a:ext uri="{FF2B5EF4-FFF2-40B4-BE49-F238E27FC236}">
                <a16:creationId xmlns:a16="http://schemas.microsoft.com/office/drawing/2014/main" id="{E12F0568-3C39-2FA1-21CD-31F4BC41F9A9}"/>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8" name="عنصر نائب للتذييل 7">
            <a:extLst>
              <a:ext uri="{FF2B5EF4-FFF2-40B4-BE49-F238E27FC236}">
                <a16:creationId xmlns:a16="http://schemas.microsoft.com/office/drawing/2014/main" id="{DE1F1619-FE09-D2AE-A5E6-1832FDF5A393}"/>
              </a:ext>
            </a:extLst>
          </p:cNvPr>
          <p:cNvSpPr>
            <a:spLocks noGrp="1"/>
          </p:cNvSpPr>
          <p:nvPr>
            <p:ph type="ftr" sz="quarter" idx="11"/>
          </p:nvPr>
        </p:nvSpPr>
        <p:spPr/>
        <p:txBody>
          <a:bodyPr/>
          <a:lstStyle/>
          <a:p>
            <a:endParaRPr lang="ar-YE"/>
          </a:p>
        </p:txBody>
      </p:sp>
      <p:sp>
        <p:nvSpPr>
          <p:cNvPr id="9" name="عنصر نائب لرقم الشريحة 8">
            <a:extLst>
              <a:ext uri="{FF2B5EF4-FFF2-40B4-BE49-F238E27FC236}">
                <a16:creationId xmlns:a16="http://schemas.microsoft.com/office/drawing/2014/main" id="{C2FB0735-5C84-D95F-E7D1-3960C36F5E41}"/>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2633903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5FF02BC-A3FA-CEA9-6DE9-AFEA917CDB9C}"/>
              </a:ext>
            </a:extLst>
          </p:cNvPr>
          <p:cNvSpPr>
            <a:spLocks noGrp="1"/>
          </p:cNvSpPr>
          <p:nvPr>
            <p:ph type="title"/>
          </p:nvPr>
        </p:nvSpPr>
        <p:spPr/>
        <p:txBody>
          <a:bodyPr/>
          <a:lstStyle/>
          <a:p>
            <a:r>
              <a:rPr lang="ar-SA"/>
              <a:t>انقر لتحرير نمط عنوان الشكل الرئيسي</a:t>
            </a:r>
            <a:endParaRPr lang="ar-YE"/>
          </a:p>
        </p:txBody>
      </p:sp>
      <p:sp>
        <p:nvSpPr>
          <p:cNvPr id="3" name="عنصر نائب للتاريخ 2">
            <a:extLst>
              <a:ext uri="{FF2B5EF4-FFF2-40B4-BE49-F238E27FC236}">
                <a16:creationId xmlns:a16="http://schemas.microsoft.com/office/drawing/2014/main" id="{2F9322E6-BF88-1127-38D5-55BFF41D1369}"/>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4" name="عنصر نائب للتذييل 3">
            <a:extLst>
              <a:ext uri="{FF2B5EF4-FFF2-40B4-BE49-F238E27FC236}">
                <a16:creationId xmlns:a16="http://schemas.microsoft.com/office/drawing/2014/main" id="{134C60D4-8411-9F91-4B84-1AF43C38C946}"/>
              </a:ext>
            </a:extLst>
          </p:cNvPr>
          <p:cNvSpPr>
            <a:spLocks noGrp="1"/>
          </p:cNvSpPr>
          <p:nvPr>
            <p:ph type="ftr" sz="quarter" idx="11"/>
          </p:nvPr>
        </p:nvSpPr>
        <p:spPr/>
        <p:txBody>
          <a:bodyPr/>
          <a:lstStyle/>
          <a:p>
            <a:endParaRPr lang="ar-YE"/>
          </a:p>
        </p:txBody>
      </p:sp>
      <p:sp>
        <p:nvSpPr>
          <p:cNvPr id="5" name="عنصر نائب لرقم الشريحة 4">
            <a:extLst>
              <a:ext uri="{FF2B5EF4-FFF2-40B4-BE49-F238E27FC236}">
                <a16:creationId xmlns:a16="http://schemas.microsoft.com/office/drawing/2014/main" id="{F9722579-EB82-6410-E034-772A5021D02B}"/>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353000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13E68050-663C-C20D-0CB0-33F1DF40C90E}"/>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3" name="عنصر نائب للتذييل 2">
            <a:extLst>
              <a:ext uri="{FF2B5EF4-FFF2-40B4-BE49-F238E27FC236}">
                <a16:creationId xmlns:a16="http://schemas.microsoft.com/office/drawing/2014/main" id="{AC1F1FB2-CFAB-2DA3-CAA4-3EC976B6F750}"/>
              </a:ext>
            </a:extLst>
          </p:cNvPr>
          <p:cNvSpPr>
            <a:spLocks noGrp="1"/>
          </p:cNvSpPr>
          <p:nvPr>
            <p:ph type="ftr" sz="quarter" idx="11"/>
          </p:nvPr>
        </p:nvSpPr>
        <p:spPr/>
        <p:txBody>
          <a:bodyPr/>
          <a:lstStyle/>
          <a:p>
            <a:endParaRPr lang="ar-YE"/>
          </a:p>
        </p:txBody>
      </p:sp>
      <p:sp>
        <p:nvSpPr>
          <p:cNvPr id="4" name="عنصر نائب لرقم الشريحة 3">
            <a:extLst>
              <a:ext uri="{FF2B5EF4-FFF2-40B4-BE49-F238E27FC236}">
                <a16:creationId xmlns:a16="http://schemas.microsoft.com/office/drawing/2014/main" id="{4F19183D-C1E8-DC42-7569-27E1A3955173}"/>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360963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A9B8BAC-5D30-2DC0-DD11-4AFB2DCBA424}"/>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YE"/>
          </a:p>
        </p:txBody>
      </p:sp>
      <p:sp>
        <p:nvSpPr>
          <p:cNvPr id="3" name="عنصر نائب للمحتوى 2">
            <a:extLst>
              <a:ext uri="{FF2B5EF4-FFF2-40B4-BE49-F238E27FC236}">
                <a16:creationId xmlns:a16="http://schemas.microsoft.com/office/drawing/2014/main" id="{2F8E02D4-482D-E05B-E81D-D1114B605D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نص 3">
            <a:extLst>
              <a:ext uri="{FF2B5EF4-FFF2-40B4-BE49-F238E27FC236}">
                <a16:creationId xmlns:a16="http://schemas.microsoft.com/office/drawing/2014/main" id="{12026AB0-75AB-FFF2-7298-4A0D42F04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D3AE04E3-E37A-D6AD-7575-8017BA91A73F}"/>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6" name="عنصر نائب للتذييل 5">
            <a:extLst>
              <a:ext uri="{FF2B5EF4-FFF2-40B4-BE49-F238E27FC236}">
                <a16:creationId xmlns:a16="http://schemas.microsoft.com/office/drawing/2014/main" id="{2B4B128D-E2FC-AABF-7F94-AB7015D41EE0}"/>
              </a:ext>
            </a:extLst>
          </p:cNvPr>
          <p:cNvSpPr>
            <a:spLocks noGrp="1"/>
          </p:cNvSpPr>
          <p:nvPr>
            <p:ph type="ftr" sz="quarter" idx="11"/>
          </p:nvPr>
        </p:nvSpPr>
        <p:spPr/>
        <p:txBody>
          <a:bodyPr/>
          <a:lstStyle/>
          <a:p>
            <a:endParaRPr lang="ar-YE"/>
          </a:p>
        </p:txBody>
      </p:sp>
      <p:sp>
        <p:nvSpPr>
          <p:cNvPr id="7" name="عنصر نائب لرقم الشريحة 6">
            <a:extLst>
              <a:ext uri="{FF2B5EF4-FFF2-40B4-BE49-F238E27FC236}">
                <a16:creationId xmlns:a16="http://schemas.microsoft.com/office/drawing/2014/main" id="{CAAD85F5-B009-2D02-0144-6259BAB32328}"/>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459711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A08E19F-7E3A-8C8D-7508-DCED0756C15E}"/>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YE"/>
          </a:p>
        </p:txBody>
      </p:sp>
      <p:sp>
        <p:nvSpPr>
          <p:cNvPr id="3" name="عنصر نائب للصورة 2">
            <a:extLst>
              <a:ext uri="{FF2B5EF4-FFF2-40B4-BE49-F238E27FC236}">
                <a16:creationId xmlns:a16="http://schemas.microsoft.com/office/drawing/2014/main" id="{F0702C19-1C44-BE88-9633-A8BB1A8B95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YE"/>
          </a:p>
        </p:txBody>
      </p:sp>
      <p:sp>
        <p:nvSpPr>
          <p:cNvPr id="4" name="عنصر نائب للنص 3">
            <a:extLst>
              <a:ext uri="{FF2B5EF4-FFF2-40B4-BE49-F238E27FC236}">
                <a16:creationId xmlns:a16="http://schemas.microsoft.com/office/drawing/2014/main" id="{FC456F73-E2CD-10DE-FE91-2C6FAACC2D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9B10EDF3-CA7A-1266-C678-26940311EFCD}"/>
              </a:ext>
            </a:extLst>
          </p:cNvPr>
          <p:cNvSpPr>
            <a:spLocks noGrp="1"/>
          </p:cNvSpPr>
          <p:nvPr>
            <p:ph type="dt" sz="half" idx="10"/>
          </p:nvPr>
        </p:nvSpPr>
        <p:spPr/>
        <p:txBody>
          <a:bodyPr/>
          <a:lstStyle/>
          <a:p>
            <a:fld id="{6024A008-2DBC-4AAB-81E8-FCFDAC8AC450}" type="datetimeFigureOut">
              <a:rPr lang="ar-YE" smtClean="0"/>
              <a:t>20/11/1443</a:t>
            </a:fld>
            <a:endParaRPr lang="ar-YE"/>
          </a:p>
        </p:txBody>
      </p:sp>
      <p:sp>
        <p:nvSpPr>
          <p:cNvPr id="6" name="عنصر نائب للتذييل 5">
            <a:extLst>
              <a:ext uri="{FF2B5EF4-FFF2-40B4-BE49-F238E27FC236}">
                <a16:creationId xmlns:a16="http://schemas.microsoft.com/office/drawing/2014/main" id="{87DF9FF0-7D62-9AE9-CC79-37B51DE5D86D}"/>
              </a:ext>
            </a:extLst>
          </p:cNvPr>
          <p:cNvSpPr>
            <a:spLocks noGrp="1"/>
          </p:cNvSpPr>
          <p:nvPr>
            <p:ph type="ftr" sz="quarter" idx="11"/>
          </p:nvPr>
        </p:nvSpPr>
        <p:spPr/>
        <p:txBody>
          <a:bodyPr/>
          <a:lstStyle/>
          <a:p>
            <a:endParaRPr lang="ar-YE"/>
          </a:p>
        </p:txBody>
      </p:sp>
      <p:sp>
        <p:nvSpPr>
          <p:cNvPr id="7" name="عنصر نائب لرقم الشريحة 6">
            <a:extLst>
              <a:ext uri="{FF2B5EF4-FFF2-40B4-BE49-F238E27FC236}">
                <a16:creationId xmlns:a16="http://schemas.microsoft.com/office/drawing/2014/main" id="{5253123A-4076-C7A5-78CA-2287A8B4FA34}"/>
              </a:ext>
            </a:extLst>
          </p:cNvPr>
          <p:cNvSpPr>
            <a:spLocks noGrp="1"/>
          </p:cNvSpPr>
          <p:nvPr>
            <p:ph type="sldNum" sz="quarter" idx="12"/>
          </p:nvPr>
        </p:nvSpPr>
        <p:spPr/>
        <p:txBody>
          <a:bodyPr/>
          <a:lstStyle/>
          <a:p>
            <a:fld id="{2C8B3439-FE1E-44F8-A709-124216E29EA0}" type="slidenum">
              <a:rPr lang="ar-YE" smtClean="0"/>
              <a:t>‹#›</a:t>
            </a:fld>
            <a:endParaRPr lang="ar-YE"/>
          </a:p>
        </p:txBody>
      </p:sp>
    </p:spTree>
    <p:extLst>
      <p:ext uri="{BB962C8B-B14F-4D97-AF65-F5344CB8AC3E}">
        <p14:creationId xmlns:p14="http://schemas.microsoft.com/office/powerpoint/2010/main" val="4065838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81085676-8AF0-4FAF-C3A5-47885A81C04D}"/>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endParaRPr lang="ar-YE"/>
          </a:p>
        </p:txBody>
      </p:sp>
      <p:sp>
        <p:nvSpPr>
          <p:cNvPr id="3" name="عنصر نائب للنص 2">
            <a:extLst>
              <a:ext uri="{FF2B5EF4-FFF2-40B4-BE49-F238E27FC236}">
                <a16:creationId xmlns:a16="http://schemas.microsoft.com/office/drawing/2014/main" id="{3E3D37AF-6483-9946-1A27-175A83B6352F}"/>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a:extLst>
              <a:ext uri="{FF2B5EF4-FFF2-40B4-BE49-F238E27FC236}">
                <a16:creationId xmlns:a16="http://schemas.microsoft.com/office/drawing/2014/main" id="{C83B4BB9-1FF4-FBCA-3302-298B3B0285F6}"/>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024A008-2DBC-4AAB-81E8-FCFDAC8AC450}" type="datetimeFigureOut">
              <a:rPr lang="ar-YE" smtClean="0"/>
              <a:t>20/11/1443</a:t>
            </a:fld>
            <a:endParaRPr lang="ar-YE"/>
          </a:p>
        </p:txBody>
      </p:sp>
      <p:sp>
        <p:nvSpPr>
          <p:cNvPr id="5" name="عنصر نائب للتذييل 4">
            <a:extLst>
              <a:ext uri="{FF2B5EF4-FFF2-40B4-BE49-F238E27FC236}">
                <a16:creationId xmlns:a16="http://schemas.microsoft.com/office/drawing/2014/main" id="{26EE9CE6-AE91-E187-E53E-C2BE80E4EB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YE"/>
          </a:p>
        </p:txBody>
      </p:sp>
      <p:sp>
        <p:nvSpPr>
          <p:cNvPr id="6" name="عنصر نائب لرقم الشريحة 5">
            <a:extLst>
              <a:ext uri="{FF2B5EF4-FFF2-40B4-BE49-F238E27FC236}">
                <a16:creationId xmlns:a16="http://schemas.microsoft.com/office/drawing/2014/main" id="{668A4DB3-C87A-0949-9EAB-52635490D1C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C8B3439-FE1E-44F8-A709-124216E29EA0}" type="slidenum">
              <a:rPr lang="ar-YE" smtClean="0"/>
              <a:t>‹#›</a:t>
            </a:fld>
            <a:endParaRPr lang="ar-YE"/>
          </a:p>
        </p:txBody>
      </p:sp>
    </p:spTree>
    <p:extLst>
      <p:ext uri="{BB962C8B-B14F-4D97-AF65-F5344CB8AC3E}">
        <p14:creationId xmlns:p14="http://schemas.microsoft.com/office/powerpoint/2010/main" val="4226564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DA90DC86-F8D5-BBD0-FF57-68D3DAC40FAA}"/>
              </a:ext>
            </a:extLst>
          </p:cNvPr>
          <p:cNvSpPr/>
          <p:nvPr/>
        </p:nvSpPr>
        <p:spPr>
          <a:xfrm>
            <a:off x="-1" y="0"/>
            <a:ext cx="3499556" cy="6858000"/>
          </a:xfrm>
          <a:prstGeom prst="roundRect">
            <a:avLst>
              <a:gd name="adj" fmla="val 0"/>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1" anchor="ctr"/>
          <a:lstStyle/>
          <a:p>
            <a:pPr algn="ctr"/>
            <a:endParaRPr lang="ar-YE" dirty="0">
              <a:solidFill>
                <a:schemeClr val="accent4">
                  <a:lumMod val="50000"/>
                </a:schemeClr>
              </a:solidFill>
            </a:endParaRPr>
          </a:p>
        </p:txBody>
      </p:sp>
      <p:sp>
        <p:nvSpPr>
          <p:cNvPr id="3" name="مستطيل: زوايا مستديرة 2">
            <a:extLst>
              <a:ext uri="{FF2B5EF4-FFF2-40B4-BE49-F238E27FC236}">
                <a16:creationId xmlns:a16="http://schemas.microsoft.com/office/drawing/2014/main" id="{7FE7B383-5DAD-1A7D-5DB7-4FCB93A82754}"/>
              </a:ext>
            </a:extLst>
          </p:cNvPr>
          <p:cNvSpPr/>
          <p:nvPr/>
        </p:nvSpPr>
        <p:spPr>
          <a:xfrm>
            <a:off x="0" y="5050075"/>
            <a:ext cx="3499556" cy="1807926"/>
          </a:xfrm>
          <a:prstGeom prst="roundRect">
            <a:avLst>
              <a:gd name="adj" fmla="val 43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5" name="مربع نص 4">
            <a:extLst>
              <a:ext uri="{FF2B5EF4-FFF2-40B4-BE49-F238E27FC236}">
                <a16:creationId xmlns:a16="http://schemas.microsoft.com/office/drawing/2014/main" id="{05B3F0FF-A70B-B34C-EA01-8D06A8D33EDC}"/>
              </a:ext>
            </a:extLst>
          </p:cNvPr>
          <p:cNvSpPr txBox="1"/>
          <p:nvPr/>
        </p:nvSpPr>
        <p:spPr>
          <a:xfrm>
            <a:off x="3702755" y="2967335"/>
            <a:ext cx="7557909" cy="923330"/>
          </a:xfrm>
          <a:prstGeom prst="rect">
            <a:avLst/>
          </a:prstGeom>
          <a:noFill/>
        </p:spPr>
        <p:txBody>
          <a:bodyPr wrap="square" rtlCol="1">
            <a:spAutoFit/>
          </a:bodyPr>
          <a:lstStyle/>
          <a:p>
            <a:r>
              <a:rPr lang="ar-YE" sz="5400" dirty="0"/>
              <a:t>الأهداف العالمية لسلامة المرضى </a:t>
            </a:r>
          </a:p>
        </p:txBody>
      </p:sp>
      <p:sp>
        <p:nvSpPr>
          <p:cNvPr id="7" name="مربع نص 6">
            <a:extLst>
              <a:ext uri="{FF2B5EF4-FFF2-40B4-BE49-F238E27FC236}">
                <a16:creationId xmlns:a16="http://schemas.microsoft.com/office/drawing/2014/main" id="{785C2ABF-7A41-1960-B912-BFFDC54EDA6C}"/>
              </a:ext>
            </a:extLst>
          </p:cNvPr>
          <p:cNvSpPr txBox="1"/>
          <p:nvPr/>
        </p:nvSpPr>
        <p:spPr>
          <a:xfrm>
            <a:off x="3702755" y="4310910"/>
            <a:ext cx="7557909" cy="954107"/>
          </a:xfrm>
          <a:prstGeom prst="rect">
            <a:avLst/>
          </a:prstGeom>
          <a:noFill/>
        </p:spPr>
        <p:txBody>
          <a:bodyPr wrap="square" rtlCol="1">
            <a:spAutoFit/>
          </a:bodyPr>
          <a:lstStyle/>
          <a:p>
            <a:pPr algn="ctr"/>
            <a:r>
              <a:rPr lang="ar-YE" sz="2800" dirty="0">
                <a:solidFill>
                  <a:srgbClr val="0070C0"/>
                </a:solidFill>
              </a:rPr>
              <a:t>عرض تقديمي لطلاب تخصص </a:t>
            </a:r>
            <a:r>
              <a:rPr lang="ar-YE" sz="2800" dirty="0">
                <a:solidFill>
                  <a:srgbClr val="7030A0"/>
                </a:solidFill>
              </a:rPr>
              <a:t>فني عمليات </a:t>
            </a:r>
            <a:r>
              <a:rPr lang="ar-YE" sz="2800" dirty="0">
                <a:solidFill>
                  <a:srgbClr val="0070C0"/>
                </a:solidFill>
              </a:rPr>
              <a:t>– سنة أولى  </a:t>
            </a:r>
          </a:p>
          <a:p>
            <a:pPr algn="ctr"/>
            <a:r>
              <a:rPr lang="ar-YE" sz="2800" dirty="0">
                <a:solidFill>
                  <a:srgbClr val="0070C0"/>
                </a:solidFill>
              </a:rPr>
              <a:t> </a:t>
            </a:r>
            <a:r>
              <a:rPr lang="ar-YE" sz="2800">
                <a:solidFill>
                  <a:srgbClr val="0070C0"/>
                </a:solidFill>
              </a:rPr>
              <a:t>لمادة (اساسيات التحكم بالعدوى)</a:t>
            </a:r>
            <a:endParaRPr lang="ar-YE" sz="2800" dirty="0">
              <a:solidFill>
                <a:srgbClr val="0070C0"/>
              </a:solidFill>
            </a:endParaRPr>
          </a:p>
        </p:txBody>
      </p:sp>
      <p:sp>
        <p:nvSpPr>
          <p:cNvPr id="8" name="مربع نص 7">
            <a:extLst>
              <a:ext uri="{FF2B5EF4-FFF2-40B4-BE49-F238E27FC236}">
                <a16:creationId xmlns:a16="http://schemas.microsoft.com/office/drawing/2014/main" id="{941B7BCD-D099-2BE0-7B11-8E3E441187BB}"/>
              </a:ext>
            </a:extLst>
          </p:cNvPr>
          <p:cNvSpPr txBox="1"/>
          <p:nvPr/>
        </p:nvSpPr>
        <p:spPr>
          <a:xfrm>
            <a:off x="256821" y="727379"/>
            <a:ext cx="2985912" cy="1569660"/>
          </a:xfrm>
          <a:prstGeom prst="rect">
            <a:avLst/>
          </a:prstGeom>
          <a:noFill/>
        </p:spPr>
        <p:txBody>
          <a:bodyPr wrap="square" rtlCol="1">
            <a:spAutoFit/>
          </a:bodyPr>
          <a:lstStyle/>
          <a:p>
            <a:pPr algn="ctr"/>
            <a:r>
              <a:rPr lang="ar-YE" sz="2400" b="1" u="sng" dirty="0">
                <a:solidFill>
                  <a:srgbClr val="002060"/>
                </a:solidFill>
              </a:rPr>
              <a:t>إعداد الطلاب/ </a:t>
            </a:r>
          </a:p>
          <a:p>
            <a:pPr algn="ctr"/>
            <a:endParaRPr lang="ar-YE" sz="2400" b="1" u="sng" dirty="0">
              <a:solidFill>
                <a:srgbClr val="002060"/>
              </a:solidFill>
            </a:endParaRPr>
          </a:p>
          <a:p>
            <a:pPr marL="539750" indent="-539750"/>
            <a:r>
              <a:rPr lang="ar-YE" sz="2400" dirty="0">
                <a:solidFill>
                  <a:srgbClr val="002060"/>
                </a:solidFill>
              </a:rPr>
              <a:t>1- إبراهيم محمد شعره </a:t>
            </a:r>
          </a:p>
          <a:p>
            <a:pPr marL="539750" indent="-539750"/>
            <a:r>
              <a:rPr lang="ar-YE" sz="2400" dirty="0">
                <a:solidFill>
                  <a:srgbClr val="002060"/>
                </a:solidFill>
              </a:rPr>
              <a:t>2- </a:t>
            </a:r>
            <a:r>
              <a:rPr lang="ar-YE" sz="2400" dirty="0" err="1">
                <a:solidFill>
                  <a:srgbClr val="002060"/>
                </a:solidFill>
              </a:rPr>
              <a:t>ريتاج</a:t>
            </a:r>
            <a:r>
              <a:rPr lang="ar-YE" sz="2400" dirty="0">
                <a:solidFill>
                  <a:srgbClr val="002060"/>
                </a:solidFill>
              </a:rPr>
              <a:t> أمين شعره</a:t>
            </a:r>
          </a:p>
        </p:txBody>
      </p:sp>
      <p:sp>
        <p:nvSpPr>
          <p:cNvPr id="9" name="مربع نص 8">
            <a:extLst>
              <a:ext uri="{FF2B5EF4-FFF2-40B4-BE49-F238E27FC236}">
                <a16:creationId xmlns:a16="http://schemas.microsoft.com/office/drawing/2014/main" id="{72EAD5C0-A1B8-CFD5-CFCC-27685E0DE385}"/>
              </a:ext>
            </a:extLst>
          </p:cNvPr>
          <p:cNvSpPr txBox="1"/>
          <p:nvPr/>
        </p:nvSpPr>
        <p:spPr>
          <a:xfrm>
            <a:off x="118532" y="5274438"/>
            <a:ext cx="2985912" cy="1200329"/>
          </a:xfrm>
          <a:prstGeom prst="rect">
            <a:avLst/>
          </a:prstGeom>
          <a:noFill/>
        </p:spPr>
        <p:txBody>
          <a:bodyPr wrap="square" rtlCol="1">
            <a:spAutoFit/>
          </a:bodyPr>
          <a:lstStyle/>
          <a:p>
            <a:pPr algn="ctr"/>
            <a:r>
              <a:rPr lang="ar-YE" sz="2400" b="1" u="sng" dirty="0">
                <a:solidFill>
                  <a:srgbClr val="002060"/>
                </a:solidFill>
              </a:rPr>
              <a:t>إشراف/ المهندسة الفاضلة</a:t>
            </a:r>
          </a:p>
          <a:p>
            <a:pPr algn="ctr"/>
            <a:endParaRPr lang="ar-YE" sz="2400" b="1" u="sng" dirty="0">
              <a:solidFill>
                <a:srgbClr val="002060"/>
              </a:solidFill>
            </a:endParaRPr>
          </a:p>
          <a:p>
            <a:pPr algn="ctr"/>
            <a:r>
              <a:rPr lang="ar-YE" sz="2400" dirty="0">
                <a:solidFill>
                  <a:srgbClr val="002060"/>
                </a:solidFill>
              </a:rPr>
              <a:t>ميمونة </a:t>
            </a:r>
          </a:p>
        </p:txBody>
      </p:sp>
      <p:pic>
        <p:nvPicPr>
          <p:cNvPr id="1026" name="Picture 2" descr="May be an image of text">
            <a:extLst>
              <a:ext uri="{FF2B5EF4-FFF2-40B4-BE49-F238E27FC236}">
                <a16:creationId xmlns:a16="http://schemas.microsoft.com/office/drawing/2014/main" id="{CACF2C66-9913-645E-0E12-D5B3F2E4CF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684" b="17601"/>
          <a:stretch/>
        </p:blipFill>
        <p:spPr bwMode="auto">
          <a:xfrm>
            <a:off x="9836144" y="71718"/>
            <a:ext cx="2288620" cy="138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54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 calcmode="lin" valueType="num">
                                      <p:cBhvr>
                                        <p:cTn id="22" dur="1000" fill="hold"/>
                                        <p:tgtEl>
                                          <p:spTgt spid="3"/>
                                        </p:tgtEl>
                                        <p:attrNameLst>
                                          <p:attrName>style.rotation</p:attrName>
                                        </p:attrNameLst>
                                      </p:cBhvr>
                                      <p:tavLst>
                                        <p:tav tm="0">
                                          <p:val>
                                            <p:fltVal val="90"/>
                                          </p:val>
                                        </p:tav>
                                        <p:tav tm="100000">
                                          <p:val>
                                            <p:fltVal val="0"/>
                                          </p:val>
                                        </p:tav>
                                      </p:tavLst>
                                    </p:anim>
                                    <p:animEffect transition="in" filter="fade">
                                      <p:cBhvr>
                                        <p:cTn id="23" dur="1000"/>
                                        <p:tgtEl>
                                          <p:spTgt spid="3"/>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1000" fill="hold"/>
                                        <p:tgtEl>
                                          <p:spTgt spid="9"/>
                                        </p:tgtEl>
                                        <p:attrNameLst>
                                          <p:attrName>ppt_w</p:attrName>
                                        </p:attrNameLst>
                                      </p:cBhvr>
                                      <p:tavLst>
                                        <p:tav tm="0">
                                          <p:val>
                                            <p:fltVal val="0"/>
                                          </p:val>
                                        </p:tav>
                                        <p:tav tm="100000">
                                          <p:val>
                                            <p:strVal val="#ppt_w"/>
                                          </p:val>
                                        </p:tav>
                                      </p:tavLst>
                                    </p:anim>
                                    <p:anim calcmode="lin" valueType="num">
                                      <p:cBhvr>
                                        <p:cTn id="27" dur="1000" fill="hold"/>
                                        <p:tgtEl>
                                          <p:spTgt spid="9"/>
                                        </p:tgtEl>
                                        <p:attrNameLst>
                                          <p:attrName>ppt_h</p:attrName>
                                        </p:attrNameLst>
                                      </p:cBhvr>
                                      <p:tavLst>
                                        <p:tav tm="0">
                                          <p:val>
                                            <p:fltVal val="0"/>
                                          </p:val>
                                        </p:tav>
                                        <p:tav tm="100000">
                                          <p:val>
                                            <p:strVal val="#ppt_h"/>
                                          </p:val>
                                        </p:tav>
                                      </p:tavLst>
                                    </p:anim>
                                    <p:anim calcmode="lin" valueType="num">
                                      <p:cBhvr>
                                        <p:cTn id="28" dur="1000" fill="hold"/>
                                        <p:tgtEl>
                                          <p:spTgt spid="9"/>
                                        </p:tgtEl>
                                        <p:attrNameLst>
                                          <p:attrName>style.rotation</p:attrName>
                                        </p:attrNameLst>
                                      </p:cBhvr>
                                      <p:tavLst>
                                        <p:tav tm="0">
                                          <p:val>
                                            <p:fltVal val="90"/>
                                          </p:val>
                                        </p:tav>
                                        <p:tav tm="100000">
                                          <p:val>
                                            <p:fltVal val="0"/>
                                          </p:val>
                                        </p:tav>
                                      </p:tavLst>
                                    </p:anim>
                                    <p:animEffect transition="in" filter="fade">
                                      <p:cBhvr>
                                        <p:cTn id="2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71E7161B-F5EC-8379-0C90-D5D7BCBBF03D}"/>
              </a:ext>
            </a:extLst>
          </p:cNvPr>
          <p:cNvSpPr/>
          <p:nvPr/>
        </p:nvSpPr>
        <p:spPr>
          <a:xfrm>
            <a:off x="10266275" y="0"/>
            <a:ext cx="1914514" cy="6858000"/>
          </a:xfrm>
          <a:prstGeom prst="roundRect">
            <a:avLst>
              <a:gd name="adj" fmla="val 861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مستطيل 2">
            <a:extLst>
              <a:ext uri="{FF2B5EF4-FFF2-40B4-BE49-F238E27FC236}">
                <a16:creationId xmlns:a16="http://schemas.microsoft.com/office/drawing/2014/main" id="{A09B3CEC-09C9-F1C2-D17C-84439034516E}"/>
              </a:ext>
            </a:extLst>
          </p:cNvPr>
          <p:cNvSpPr/>
          <p:nvPr/>
        </p:nvSpPr>
        <p:spPr>
          <a:xfrm>
            <a:off x="10266274" y="1491531"/>
            <a:ext cx="1914513" cy="3204294"/>
          </a:xfrm>
          <a:prstGeom prst="rect">
            <a:avLst/>
          </a:prstGeom>
          <a:solidFill>
            <a:schemeClr val="accent6">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4" name="مخطط انسيابي: مهلة 3">
            <a:extLst>
              <a:ext uri="{FF2B5EF4-FFF2-40B4-BE49-F238E27FC236}">
                <a16:creationId xmlns:a16="http://schemas.microsoft.com/office/drawing/2014/main" id="{FDEA45A2-4F6D-34B1-DC6F-3A695D85D480}"/>
              </a:ext>
            </a:extLst>
          </p:cNvPr>
          <p:cNvSpPr/>
          <p:nvPr/>
        </p:nvSpPr>
        <p:spPr>
          <a:xfrm rot="16200000" flipH="1">
            <a:off x="10661999" y="643374"/>
            <a:ext cx="1065930" cy="1495429"/>
          </a:xfrm>
          <a:prstGeom prst="flowChartDelay">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الرابع</a:t>
            </a:r>
          </a:p>
        </p:txBody>
      </p:sp>
      <p:sp>
        <p:nvSpPr>
          <p:cNvPr id="5" name="مربع نص 4">
            <a:extLst>
              <a:ext uri="{FF2B5EF4-FFF2-40B4-BE49-F238E27FC236}">
                <a16:creationId xmlns:a16="http://schemas.microsoft.com/office/drawing/2014/main" id="{A305B697-C7EF-0EE5-8C0D-4010FBEABAD5}"/>
              </a:ext>
            </a:extLst>
          </p:cNvPr>
          <p:cNvSpPr txBox="1"/>
          <p:nvPr/>
        </p:nvSpPr>
        <p:spPr>
          <a:xfrm>
            <a:off x="10299608" y="4891909"/>
            <a:ext cx="1847845" cy="1323439"/>
          </a:xfrm>
          <a:prstGeom prst="rect">
            <a:avLst/>
          </a:prstGeom>
          <a:noFill/>
        </p:spPr>
        <p:txBody>
          <a:bodyPr wrap="square" rtlCol="1">
            <a:spAutoFit/>
          </a:bodyPr>
          <a:lstStyle/>
          <a:p>
            <a:pPr algn="ctr"/>
            <a:r>
              <a:rPr lang="ar-YE" sz="2000" dirty="0">
                <a:solidFill>
                  <a:schemeClr val="bg1"/>
                </a:solidFill>
              </a:rPr>
              <a:t>التحقق من الموقع الصحيح والإجراء الصحيح والجراحة الصحيحة </a:t>
            </a:r>
          </a:p>
        </p:txBody>
      </p:sp>
      <p:pic>
        <p:nvPicPr>
          <p:cNvPr id="6" name="صورة 5" descr="صورة تحتوي على نص&#10;&#10;تم إنشاء الوصف تلقائياً">
            <a:extLst>
              <a:ext uri="{FF2B5EF4-FFF2-40B4-BE49-F238E27FC236}">
                <a16:creationId xmlns:a16="http://schemas.microsoft.com/office/drawing/2014/main" id="{10B1A831-7D4B-DF19-E66A-870D1CECF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729" y="2059248"/>
            <a:ext cx="1952618" cy="2272589"/>
          </a:xfrm>
          <a:prstGeom prst="rect">
            <a:avLst/>
          </a:prstGeom>
        </p:spPr>
      </p:pic>
      <p:graphicFrame>
        <p:nvGraphicFramePr>
          <p:cNvPr id="15" name="رسم تخطيطي 14">
            <a:extLst>
              <a:ext uri="{FF2B5EF4-FFF2-40B4-BE49-F238E27FC236}">
                <a16:creationId xmlns:a16="http://schemas.microsoft.com/office/drawing/2014/main" id="{369A09CF-1116-B958-6E56-CC620B160492}"/>
              </a:ext>
            </a:extLst>
          </p:cNvPr>
          <p:cNvGraphicFramePr/>
          <p:nvPr>
            <p:extLst>
              <p:ext uri="{D42A27DB-BD31-4B8C-83A1-F6EECF244321}">
                <p14:modId xmlns:p14="http://schemas.microsoft.com/office/powerpoint/2010/main" val="1325814757"/>
              </p:ext>
            </p:extLst>
          </p:nvPr>
        </p:nvGraphicFramePr>
        <p:xfrm>
          <a:off x="-457200" y="295835"/>
          <a:ext cx="10332720" cy="6436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مربع نص 18">
            <a:extLst>
              <a:ext uri="{FF2B5EF4-FFF2-40B4-BE49-F238E27FC236}">
                <a16:creationId xmlns:a16="http://schemas.microsoft.com/office/drawing/2014/main" id="{F452BB29-4807-C3B0-B9BF-864E61389339}"/>
              </a:ext>
            </a:extLst>
          </p:cNvPr>
          <p:cNvSpPr txBox="1"/>
          <p:nvPr/>
        </p:nvSpPr>
        <p:spPr>
          <a:xfrm>
            <a:off x="5427407" y="1400605"/>
            <a:ext cx="3672348" cy="2048318"/>
          </a:xfrm>
          <a:prstGeom prst="rect">
            <a:avLst/>
          </a:prstGeom>
          <a:noFill/>
        </p:spPr>
        <p:txBody>
          <a:bodyPr wrap="square">
            <a:spAutoFit/>
          </a:bodyPr>
          <a:lstStyle/>
          <a:p>
            <a:pPr lvl="0" algn="r" rtl="1">
              <a:lnSpc>
                <a:spcPct val="107000"/>
              </a:lnSpc>
              <a:spcAft>
                <a:spcPts val="800"/>
              </a:spcAft>
            </a:pPr>
            <a:r>
              <a:rPr lang="ar-YE" sz="2400" dirty="0">
                <a:solidFill>
                  <a:schemeClr val="bg1"/>
                </a:solidFill>
                <a:effectLst/>
                <a:latin typeface="Calibri" panose="020F0502020204030204" pitchFamily="34" charset="0"/>
                <a:ea typeface="Calibri" panose="020F0502020204030204" pitchFamily="34" charset="0"/>
                <a:cs typeface="Arial" panose="020B0604020202020204" pitchFamily="34" charset="0"/>
              </a:rPr>
              <a:t>استعمال قائمة تدقيق حالة المريض متضمنة التأكد من أن المريض هو نفسه المطلوب للعمل الجراحي والتأكد من مكان العمل في جسده ونوع العمل الجراحي </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0" name="مربع نص 19">
            <a:extLst>
              <a:ext uri="{FF2B5EF4-FFF2-40B4-BE49-F238E27FC236}">
                <a16:creationId xmlns:a16="http://schemas.microsoft.com/office/drawing/2014/main" id="{9F36D13F-20F9-CD3E-BCE0-EF5112874489}"/>
              </a:ext>
            </a:extLst>
          </p:cNvPr>
          <p:cNvSpPr txBox="1"/>
          <p:nvPr/>
        </p:nvSpPr>
        <p:spPr>
          <a:xfrm>
            <a:off x="1025018" y="1763377"/>
            <a:ext cx="2934926" cy="862800"/>
          </a:xfrm>
          <a:prstGeom prst="rect">
            <a:avLst/>
          </a:prstGeom>
          <a:noFill/>
        </p:spPr>
        <p:txBody>
          <a:bodyPr wrap="square">
            <a:spAutoFit/>
          </a:bodyPr>
          <a:lstStyle/>
          <a:p>
            <a:pPr>
              <a:lnSpc>
                <a:spcPct val="107000"/>
              </a:lnSpc>
              <a:spcAft>
                <a:spcPts val="800"/>
              </a:spcAft>
            </a:pPr>
            <a:r>
              <a:rPr lang="ar-YE" sz="2400" dirty="0">
                <a:solidFill>
                  <a:schemeClr val="bg1"/>
                </a:solidFill>
                <a:latin typeface="Calibri" panose="020F0502020204030204" pitchFamily="34" charset="0"/>
                <a:cs typeface="Arial" panose="020B0604020202020204" pitchFamily="34" charset="0"/>
              </a:rPr>
              <a:t>تطوير آلية التأكد من وجود كل الوثائق الطبية للمريض </a:t>
            </a:r>
            <a:endParaRPr lang="en-US" sz="2400" dirty="0">
              <a:solidFill>
                <a:schemeClr val="bg1"/>
              </a:solidFill>
              <a:latin typeface="Calibri" panose="020F0502020204030204" pitchFamily="34" charset="0"/>
              <a:cs typeface="Arial" panose="020B0604020202020204" pitchFamily="34" charset="0"/>
            </a:endParaRPr>
          </a:p>
        </p:txBody>
      </p:sp>
      <p:sp>
        <p:nvSpPr>
          <p:cNvPr id="23" name="مربع نص 22">
            <a:extLst>
              <a:ext uri="{FF2B5EF4-FFF2-40B4-BE49-F238E27FC236}">
                <a16:creationId xmlns:a16="http://schemas.microsoft.com/office/drawing/2014/main" id="{B7461962-A000-4096-D474-CA55800C7955}"/>
              </a:ext>
            </a:extLst>
          </p:cNvPr>
          <p:cNvSpPr txBox="1"/>
          <p:nvPr/>
        </p:nvSpPr>
        <p:spPr>
          <a:xfrm>
            <a:off x="249321" y="235098"/>
            <a:ext cx="9895140" cy="734368"/>
          </a:xfrm>
          <a:prstGeom prst="rect">
            <a:avLst/>
          </a:prstGeom>
          <a:noFill/>
        </p:spPr>
        <p:txBody>
          <a:bodyPr wrap="square">
            <a:spAutoFit/>
          </a:bodyPr>
          <a:lstStyle/>
          <a:p>
            <a:pPr algn="r" rtl="1">
              <a:lnSpc>
                <a:spcPct val="107000"/>
              </a:lnSpc>
              <a:spcAft>
                <a:spcPts val="800"/>
              </a:spcAft>
            </a:pPr>
            <a:r>
              <a:rPr lang="ar-YE" sz="20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الوقاية من الخطأ في الإجراءات النافذة (التي تخترق الجلد) وكذلك الجراحات من حيث نوع الإجراء ، الشخص المستهدف ومكان الإجراء</a:t>
            </a:r>
            <a:endParaRPr lang="en-US" sz="20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7586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inVertical)">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5">
                                            <p:graphicEl>
                                              <a:dgm id="{8C61697F-3582-4928-A954-6F677D9EFB6D}"/>
                                            </p:graphicEl>
                                          </p:spTgt>
                                        </p:tgtEl>
                                        <p:attrNameLst>
                                          <p:attrName>style.visibility</p:attrName>
                                        </p:attrNameLst>
                                      </p:cBhvr>
                                      <p:to>
                                        <p:strVal val="visible"/>
                                      </p:to>
                                    </p:set>
                                    <p:animEffect transition="in" filter="randombar(horizontal)">
                                      <p:cBhvr>
                                        <p:cTn id="41" dur="500"/>
                                        <p:tgtEl>
                                          <p:spTgt spid="15">
                                            <p:graphicEl>
                                              <a:dgm id="{8C61697F-3582-4928-A954-6F677D9EFB6D}"/>
                                            </p:graphicEl>
                                          </p:spTgt>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5">
                                            <p:graphicEl>
                                              <a:dgm id="{32480F55-BA81-4C95-8759-4F27CAB3A8B2}"/>
                                            </p:graphicEl>
                                          </p:spTgt>
                                        </p:tgtEl>
                                        <p:attrNameLst>
                                          <p:attrName>style.visibility</p:attrName>
                                        </p:attrNameLst>
                                      </p:cBhvr>
                                      <p:to>
                                        <p:strVal val="visible"/>
                                      </p:to>
                                    </p:set>
                                    <p:animEffect transition="in" filter="randombar(horizontal)">
                                      <p:cBhvr>
                                        <p:cTn id="44" dur="500"/>
                                        <p:tgtEl>
                                          <p:spTgt spid="15">
                                            <p:graphicEl>
                                              <a:dgm id="{32480F55-BA81-4C95-8759-4F27CAB3A8B2}"/>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5">
                                            <p:graphicEl>
                                              <a:dgm id="{40834152-EBE6-4EE0-B4DC-099897BCFAF3}"/>
                                            </p:graphicEl>
                                          </p:spTgt>
                                        </p:tgtEl>
                                        <p:attrNameLst>
                                          <p:attrName>style.visibility</p:attrName>
                                        </p:attrNameLst>
                                      </p:cBhvr>
                                      <p:to>
                                        <p:strVal val="visible"/>
                                      </p:to>
                                    </p:set>
                                    <p:animEffect transition="in" filter="randombar(horizontal)">
                                      <p:cBhvr>
                                        <p:cTn id="49" dur="500"/>
                                        <p:tgtEl>
                                          <p:spTgt spid="15">
                                            <p:graphicEl>
                                              <a:dgm id="{40834152-EBE6-4EE0-B4DC-099897BCFAF3}"/>
                                            </p:graphicEl>
                                          </p:spTgt>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5">
                                            <p:graphicEl>
                                              <a:dgm id="{7CCD1719-15C8-4357-B8C8-ADEAC63A2385}"/>
                                            </p:graphicEl>
                                          </p:spTgt>
                                        </p:tgtEl>
                                        <p:attrNameLst>
                                          <p:attrName>style.visibility</p:attrName>
                                        </p:attrNameLst>
                                      </p:cBhvr>
                                      <p:to>
                                        <p:strVal val="visible"/>
                                      </p:to>
                                    </p:set>
                                    <p:animEffect transition="in" filter="randombar(horizontal)">
                                      <p:cBhvr>
                                        <p:cTn id="52" dur="500"/>
                                        <p:tgtEl>
                                          <p:spTgt spid="15">
                                            <p:graphicEl>
                                              <a:dgm id="{7CCD1719-15C8-4357-B8C8-ADEAC63A238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5">
                                            <p:graphicEl>
                                              <a:dgm id="{933005C4-42FB-4F40-A389-5B7CD1D8DCD3}"/>
                                            </p:graphicEl>
                                          </p:spTgt>
                                        </p:tgtEl>
                                        <p:attrNameLst>
                                          <p:attrName>style.visibility</p:attrName>
                                        </p:attrNameLst>
                                      </p:cBhvr>
                                      <p:to>
                                        <p:strVal val="visible"/>
                                      </p:to>
                                    </p:set>
                                    <p:animEffect transition="in" filter="randombar(horizontal)">
                                      <p:cBhvr>
                                        <p:cTn id="57" dur="500"/>
                                        <p:tgtEl>
                                          <p:spTgt spid="15">
                                            <p:graphicEl>
                                              <a:dgm id="{933005C4-42FB-4F40-A389-5B7CD1D8DCD3}"/>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5">
                                            <p:graphicEl>
                                              <a:dgm id="{989BB3FD-ED25-4E92-8D9F-11638347A243}"/>
                                            </p:graphicEl>
                                          </p:spTgt>
                                        </p:tgtEl>
                                        <p:attrNameLst>
                                          <p:attrName>style.visibility</p:attrName>
                                        </p:attrNameLst>
                                      </p:cBhvr>
                                      <p:to>
                                        <p:strVal val="visible"/>
                                      </p:to>
                                    </p:set>
                                    <p:animEffect transition="in" filter="randombar(horizontal)">
                                      <p:cBhvr>
                                        <p:cTn id="62" dur="500"/>
                                        <p:tgtEl>
                                          <p:spTgt spid="15">
                                            <p:graphicEl>
                                              <a:dgm id="{989BB3FD-ED25-4E92-8D9F-11638347A24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Graphic spid="15" grpId="0">
        <p:bldSub>
          <a:bldDgm bld="lvlOne"/>
        </p:bldSub>
      </p:bldGraphic>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71E7161B-F5EC-8379-0C90-D5D7BCBBF03D}"/>
              </a:ext>
            </a:extLst>
          </p:cNvPr>
          <p:cNvSpPr/>
          <p:nvPr/>
        </p:nvSpPr>
        <p:spPr>
          <a:xfrm>
            <a:off x="10266275" y="0"/>
            <a:ext cx="1914514" cy="6858000"/>
          </a:xfrm>
          <a:prstGeom prst="roundRect">
            <a:avLst>
              <a:gd name="adj" fmla="val 861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مستطيل 2">
            <a:extLst>
              <a:ext uri="{FF2B5EF4-FFF2-40B4-BE49-F238E27FC236}">
                <a16:creationId xmlns:a16="http://schemas.microsoft.com/office/drawing/2014/main" id="{A09B3CEC-09C9-F1C2-D17C-84439034516E}"/>
              </a:ext>
            </a:extLst>
          </p:cNvPr>
          <p:cNvSpPr/>
          <p:nvPr/>
        </p:nvSpPr>
        <p:spPr>
          <a:xfrm>
            <a:off x="10266274" y="1491531"/>
            <a:ext cx="1914513" cy="3204294"/>
          </a:xfrm>
          <a:prstGeom prst="rect">
            <a:avLst/>
          </a:prstGeom>
          <a:solidFill>
            <a:schemeClr val="accent6">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4" name="مخطط انسيابي: مهلة 3">
            <a:extLst>
              <a:ext uri="{FF2B5EF4-FFF2-40B4-BE49-F238E27FC236}">
                <a16:creationId xmlns:a16="http://schemas.microsoft.com/office/drawing/2014/main" id="{FDEA45A2-4F6D-34B1-DC6F-3A695D85D480}"/>
              </a:ext>
            </a:extLst>
          </p:cNvPr>
          <p:cNvSpPr/>
          <p:nvPr/>
        </p:nvSpPr>
        <p:spPr>
          <a:xfrm rot="16200000" flipH="1">
            <a:off x="10661999" y="643374"/>
            <a:ext cx="1065930" cy="1495429"/>
          </a:xfrm>
          <a:prstGeom prst="flowChartDelay">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الرابع</a:t>
            </a:r>
          </a:p>
        </p:txBody>
      </p:sp>
      <p:sp>
        <p:nvSpPr>
          <p:cNvPr id="5" name="مربع نص 4">
            <a:extLst>
              <a:ext uri="{FF2B5EF4-FFF2-40B4-BE49-F238E27FC236}">
                <a16:creationId xmlns:a16="http://schemas.microsoft.com/office/drawing/2014/main" id="{A305B697-C7EF-0EE5-8C0D-4010FBEABAD5}"/>
              </a:ext>
            </a:extLst>
          </p:cNvPr>
          <p:cNvSpPr txBox="1"/>
          <p:nvPr/>
        </p:nvSpPr>
        <p:spPr>
          <a:xfrm>
            <a:off x="10299608" y="4891909"/>
            <a:ext cx="1847845" cy="1323439"/>
          </a:xfrm>
          <a:prstGeom prst="rect">
            <a:avLst/>
          </a:prstGeom>
          <a:noFill/>
        </p:spPr>
        <p:txBody>
          <a:bodyPr wrap="square" rtlCol="1">
            <a:spAutoFit/>
          </a:bodyPr>
          <a:lstStyle/>
          <a:p>
            <a:pPr algn="ctr"/>
            <a:r>
              <a:rPr lang="ar-YE" sz="2000" dirty="0">
                <a:solidFill>
                  <a:schemeClr val="bg1"/>
                </a:solidFill>
              </a:rPr>
              <a:t>التحقق من الموقع الصحيح والإجراء الصحيح والجراحة الصحيحة </a:t>
            </a:r>
          </a:p>
        </p:txBody>
      </p:sp>
      <p:pic>
        <p:nvPicPr>
          <p:cNvPr id="6" name="صورة 5" descr="صورة تحتوي على نص&#10;&#10;تم إنشاء الوصف تلقائياً">
            <a:extLst>
              <a:ext uri="{FF2B5EF4-FFF2-40B4-BE49-F238E27FC236}">
                <a16:creationId xmlns:a16="http://schemas.microsoft.com/office/drawing/2014/main" id="{10B1A831-7D4B-DF19-E66A-870D1CECF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729" y="2059248"/>
            <a:ext cx="1952618" cy="2272589"/>
          </a:xfrm>
          <a:prstGeom prst="rect">
            <a:avLst/>
          </a:prstGeom>
        </p:spPr>
      </p:pic>
      <p:sp>
        <p:nvSpPr>
          <p:cNvPr id="23" name="مربع نص 22">
            <a:extLst>
              <a:ext uri="{FF2B5EF4-FFF2-40B4-BE49-F238E27FC236}">
                <a16:creationId xmlns:a16="http://schemas.microsoft.com/office/drawing/2014/main" id="{B7461962-A000-4096-D474-CA55800C7955}"/>
              </a:ext>
            </a:extLst>
          </p:cNvPr>
          <p:cNvSpPr txBox="1"/>
          <p:nvPr/>
        </p:nvSpPr>
        <p:spPr>
          <a:xfrm>
            <a:off x="249321" y="235098"/>
            <a:ext cx="9895140" cy="458780"/>
          </a:xfrm>
          <a:prstGeom prst="rect">
            <a:avLst/>
          </a:prstGeom>
          <a:noFill/>
        </p:spPr>
        <p:txBody>
          <a:bodyPr wrap="square">
            <a:spAutoFit/>
          </a:bodyPr>
          <a:lstStyle/>
          <a:p>
            <a:pPr>
              <a:lnSpc>
                <a:spcPct val="107000"/>
              </a:lnSpc>
              <a:spcAft>
                <a:spcPts val="800"/>
              </a:spcAft>
            </a:pPr>
            <a:r>
              <a:rPr lang="ar-YE" sz="2400" b="1" u="sng" dirty="0">
                <a:solidFill>
                  <a:schemeClr val="accent2">
                    <a:lumMod val="75000"/>
                  </a:schemeClr>
                </a:solidFill>
                <a:latin typeface="Calibri" panose="020F0502020204030204" pitchFamily="34" charset="0"/>
                <a:ea typeface="Calibri" panose="020F0502020204030204" pitchFamily="34" charset="0"/>
                <a:cs typeface="Arial" panose="020B0604020202020204" pitchFamily="34" charset="0"/>
              </a:rPr>
              <a:t>الآلية</a:t>
            </a:r>
            <a:r>
              <a:rPr lang="ar-YE" sz="2000" b="1" dirty="0">
                <a:solidFill>
                  <a:schemeClr val="accent2">
                    <a:lumMod val="75000"/>
                  </a:schemeClr>
                </a:solidFill>
                <a:latin typeface="Calibri" panose="020F0502020204030204" pitchFamily="34" charset="0"/>
                <a:ea typeface="Calibri" panose="020F0502020204030204" pitchFamily="34" charset="0"/>
                <a:cs typeface="Arial" panose="020B0604020202020204" pitchFamily="34" charset="0"/>
              </a:rPr>
              <a:t> </a:t>
            </a:r>
            <a:endParaRPr lang="en-US" sz="2000" b="1" dirty="0">
              <a:solidFill>
                <a:schemeClr val="accent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sp>
        <p:nvSpPr>
          <p:cNvPr id="8" name="فقاعة الكلام: مستطيلة مستديرة الزوايا 7">
            <a:extLst>
              <a:ext uri="{FF2B5EF4-FFF2-40B4-BE49-F238E27FC236}">
                <a16:creationId xmlns:a16="http://schemas.microsoft.com/office/drawing/2014/main" id="{6C983F67-7EEE-DA74-1CFA-08BA25314C97}"/>
              </a:ext>
            </a:extLst>
          </p:cNvPr>
          <p:cNvSpPr/>
          <p:nvPr/>
        </p:nvSpPr>
        <p:spPr>
          <a:xfrm>
            <a:off x="5002306" y="824553"/>
            <a:ext cx="4615031" cy="2435014"/>
          </a:xfrm>
          <a:prstGeom prst="wedgeRoundRectCallout">
            <a:avLst>
              <a:gd name="adj1" fmla="val 26625"/>
              <a:gd name="adj2" fmla="val 78472"/>
              <a:gd name="adj3" fmla="val 1666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YE" sz="1800" dirty="0">
                <a:effectLst/>
                <a:latin typeface="Calibri" panose="020F0502020204030204" pitchFamily="34" charset="0"/>
                <a:ea typeface="Calibri" panose="020F0502020204030204" pitchFamily="34" charset="0"/>
                <a:cs typeface="Arial" panose="020B0604020202020204" pitchFamily="34" charset="0"/>
              </a:rPr>
              <a:t>يتم وضع علامة على الجزء المراد إجراء العمل عليه من قبل الجراح ويوثق ذلك في نموذج استيضاح مكان وجهة العمل الجراحي ثم تقوم ممرضة الدور بالتأكد من العلامة كما تتأكد من نوعية العمل الجراحي وهوية المريض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فقاعة الكلام: مستطيلة مستديرة الزوايا 13">
            <a:extLst>
              <a:ext uri="{FF2B5EF4-FFF2-40B4-BE49-F238E27FC236}">
                <a16:creationId xmlns:a16="http://schemas.microsoft.com/office/drawing/2014/main" id="{397D60C7-6F51-F4EA-6365-39286FE5C12D}"/>
              </a:ext>
            </a:extLst>
          </p:cNvPr>
          <p:cNvSpPr/>
          <p:nvPr/>
        </p:nvSpPr>
        <p:spPr>
          <a:xfrm>
            <a:off x="34066" y="824553"/>
            <a:ext cx="4615031" cy="2435014"/>
          </a:xfrm>
          <a:prstGeom prst="wedgeRoundRectCallout">
            <a:avLst>
              <a:gd name="adj1" fmla="val 11653"/>
              <a:gd name="adj2" fmla="val 77973"/>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YE" sz="1800" dirty="0">
                <a:effectLst/>
                <a:latin typeface="Calibri" panose="020F0502020204030204" pitchFamily="34" charset="0"/>
                <a:ea typeface="Calibri" panose="020F0502020204030204" pitchFamily="34" charset="0"/>
                <a:cs typeface="Arial" panose="020B0604020202020204" pitchFamily="34" charset="0"/>
              </a:rPr>
              <a:t>عند إرسال المريض لغرفة العمليات يتم استلامه من قبل ممرضة العمليات مع السجل الطبي وتقوم بالتأكد من هويته ونوعية ومكان العمل الجراحي ووجود كل أدوات العمل الجراحي قبل البدء بالعمل الجراحي وقبل تخدير المريض مباشرةً يتم التأكد من هوية المريض ونوع ومكان العمل الجراحي وذلك بوجود الطبيب الجراح وطبيب التخدير وممرضة العمليات وإشراك المريض في ذلك محادثة أمام الجميع ويوثق كل ذلك في النموذج</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صورة 9" descr="صورة تحتوي على شخص&#10;&#10;تم إنشاء الوصف تلقائياً">
            <a:extLst>
              <a:ext uri="{FF2B5EF4-FFF2-40B4-BE49-F238E27FC236}">
                <a16:creationId xmlns:a16="http://schemas.microsoft.com/office/drawing/2014/main" id="{14D6C5AB-399C-E91E-116C-3FC19E6E5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554" y="3980285"/>
            <a:ext cx="4308438" cy="2831864"/>
          </a:xfrm>
          <a:prstGeom prst="rect">
            <a:avLst/>
          </a:prstGeom>
        </p:spPr>
      </p:pic>
      <p:pic>
        <p:nvPicPr>
          <p:cNvPr id="12" name="صورة 11" descr="صورة تحتوي على داخلي, أرضية, سقف, غرفة مستشفى&#10;&#10;تم إنشاء الوصف تلقائياً">
            <a:extLst>
              <a:ext uri="{FF2B5EF4-FFF2-40B4-BE49-F238E27FC236}">
                <a16:creationId xmlns:a16="http://schemas.microsoft.com/office/drawing/2014/main" id="{DF5FF3CB-F736-0DA0-9FFB-387E20A0E99D}"/>
              </a:ext>
            </a:extLst>
          </p:cNvPr>
          <p:cNvPicPr>
            <a:picLocks noChangeAspect="1"/>
          </p:cNvPicPr>
          <p:nvPr/>
        </p:nvPicPr>
        <p:blipFill rotWithShape="1">
          <a:blip r:embed="rId4">
            <a:extLst>
              <a:ext uri="{28A0092B-C50C-407E-A947-70E740481C1C}">
                <a14:useLocalDpi xmlns:a14="http://schemas.microsoft.com/office/drawing/2010/main" val="0"/>
              </a:ext>
            </a:extLst>
          </a:blip>
          <a:srcRect l="12131" t="29181" b="10968"/>
          <a:stretch/>
        </p:blipFill>
        <p:spPr>
          <a:xfrm>
            <a:off x="249322" y="3980284"/>
            <a:ext cx="4246478" cy="2831863"/>
          </a:xfrm>
          <a:prstGeom prst="rect">
            <a:avLst/>
          </a:prstGeom>
        </p:spPr>
      </p:pic>
    </p:spTree>
    <p:extLst>
      <p:ext uri="{BB962C8B-B14F-4D97-AF65-F5344CB8AC3E}">
        <p14:creationId xmlns:p14="http://schemas.microsoft.com/office/powerpoint/2010/main" val="231289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inVertical)">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arn(inVertical)">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1000" fill="hold"/>
                                        <p:tgtEl>
                                          <p:spTgt spid="14"/>
                                        </p:tgtEl>
                                        <p:attrNameLst>
                                          <p:attrName>ppt_w</p:attrName>
                                        </p:attrNameLst>
                                      </p:cBhvr>
                                      <p:tavLst>
                                        <p:tav tm="0">
                                          <p:val>
                                            <p:fltVal val="0"/>
                                          </p:val>
                                        </p:tav>
                                        <p:tav tm="100000">
                                          <p:val>
                                            <p:strVal val="#ppt_w"/>
                                          </p:val>
                                        </p:tav>
                                      </p:tavLst>
                                    </p:anim>
                                    <p:anim calcmode="lin" valueType="num">
                                      <p:cBhvr>
                                        <p:cTn id="57" dur="1000" fill="hold"/>
                                        <p:tgtEl>
                                          <p:spTgt spid="14"/>
                                        </p:tgtEl>
                                        <p:attrNameLst>
                                          <p:attrName>ppt_h</p:attrName>
                                        </p:attrNameLst>
                                      </p:cBhvr>
                                      <p:tavLst>
                                        <p:tav tm="0">
                                          <p:val>
                                            <p:fltVal val="0"/>
                                          </p:val>
                                        </p:tav>
                                        <p:tav tm="100000">
                                          <p:val>
                                            <p:strVal val="#ppt_h"/>
                                          </p:val>
                                        </p:tav>
                                      </p:tavLst>
                                    </p:anim>
                                    <p:anim calcmode="lin" valueType="num">
                                      <p:cBhvr>
                                        <p:cTn id="58" dur="1000" fill="hold"/>
                                        <p:tgtEl>
                                          <p:spTgt spid="14"/>
                                        </p:tgtEl>
                                        <p:attrNameLst>
                                          <p:attrName>style.rotation</p:attrName>
                                        </p:attrNameLst>
                                      </p:cBhvr>
                                      <p:tavLst>
                                        <p:tav tm="0">
                                          <p:val>
                                            <p:fltVal val="90"/>
                                          </p:val>
                                        </p:tav>
                                        <p:tav tm="100000">
                                          <p:val>
                                            <p:fltVal val="0"/>
                                          </p:val>
                                        </p:tav>
                                      </p:tavLst>
                                    </p:anim>
                                    <p:animEffect transition="in" filter="fade">
                                      <p:cBhvr>
                                        <p:cTn id="5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23" grpId="0"/>
      <p:bldP spid="8"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6" name="مستطيل: زوايا مستديرة 5">
            <a:extLst>
              <a:ext uri="{FF2B5EF4-FFF2-40B4-BE49-F238E27FC236}">
                <a16:creationId xmlns:a16="http://schemas.microsoft.com/office/drawing/2014/main" id="{F6AF1084-AAB0-8625-BE6C-324D58D6546F}"/>
              </a:ext>
            </a:extLst>
          </p:cNvPr>
          <p:cNvSpPr/>
          <p:nvPr/>
        </p:nvSpPr>
        <p:spPr>
          <a:xfrm>
            <a:off x="10271612" y="1"/>
            <a:ext cx="1914514" cy="6858000"/>
          </a:xfrm>
          <a:prstGeom prst="roundRect">
            <a:avLst>
              <a:gd name="adj" fmla="val 861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7" name="مستطيل 6">
            <a:extLst>
              <a:ext uri="{FF2B5EF4-FFF2-40B4-BE49-F238E27FC236}">
                <a16:creationId xmlns:a16="http://schemas.microsoft.com/office/drawing/2014/main" id="{EF0B9188-D316-A826-F9B2-EF10879702DC}"/>
              </a:ext>
            </a:extLst>
          </p:cNvPr>
          <p:cNvSpPr/>
          <p:nvPr/>
        </p:nvSpPr>
        <p:spPr>
          <a:xfrm>
            <a:off x="10271611" y="1482006"/>
            <a:ext cx="1914513" cy="3204294"/>
          </a:xfrm>
          <a:prstGeom prst="rect">
            <a:avLst/>
          </a:prstGeom>
          <a:solidFill>
            <a:schemeClr val="accent5">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8" name="مخطط انسيابي: مهلة 7">
            <a:extLst>
              <a:ext uri="{FF2B5EF4-FFF2-40B4-BE49-F238E27FC236}">
                <a16:creationId xmlns:a16="http://schemas.microsoft.com/office/drawing/2014/main" id="{1F1B16E4-17BB-DF0E-FDF0-71AD63C03099}"/>
              </a:ext>
            </a:extLst>
          </p:cNvPr>
          <p:cNvSpPr/>
          <p:nvPr/>
        </p:nvSpPr>
        <p:spPr>
          <a:xfrm rot="16200000" flipH="1">
            <a:off x="10676854" y="548129"/>
            <a:ext cx="1065930" cy="1666870"/>
          </a:xfrm>
          <a:prstGeom prst="flowChartDelay">
            <a:avLst/>
          </a:prstGeom>
          <a:ln>
            <a:solidFill>
              <a:srgbClr val="7030A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الخامس</a:t>
            </a:r>
          </a:p>
        </p:txBody>
      </p:sp>
      <p:sp>
        <p:nvSpPr>
          <p:cNvPr id="9" name="مربع نص 8">
            <a:extLst>
              <a:ext uri="{FF2B5EF4-FFF2-40B4-BE49-F238E27FC236}">
                <a16:creationId xmlns:a16="http://schemas.microsoft.com/office/drawing/2014/main" id="{025A2ADC-48AC-96FE-3D41-B6C8CE1818DC}"/>
              </a:ext>
            </a:extLst>
          </p:cNvPr>
          <p:cNvSpPr txBox="1"/>
          <p:nvPr/>
        </p:nvSpPr>
        <p:spPr>
          <a:xfrm>
            <a:off x="10314470" y="5187184"/>
            <a:ext cx="1847845" cy="400110"/>
          </a:xfrm>
          <a:prstGeom prst="rect">
            <a:avLst/>
          </a:prstGeom>
          <a:noFill/>
        </p:spPr>
        <p:txBody>
          <a:bodyPr wrap="square" rtlCol="1">
            <a:spAutoFit/>
          </a:bodyPr>
          <a:lstStyle/>
          <a:p>
            <a:pPr algn="ctr"/>
            <a:r>
              <a:rPr lang="ar-YE" sz="2000" dirty="0">
                <a:solidFill>
                  <a:schemeClr val="bg1"/>
                </a:solidFill>
              </a:rPr>
              <a:t>تقليل مخاطر العدوى </a:t>
            </a:r>
          </a:p>
        </p:txBody>
      </p:sp>
      <p:pic>
        <p:nvPicPr>
          <p:cNvPr id="10" name="صورة 9">
            <a:extLst>
              <a:ext uri="{FF2B5EF4-FFF2-40B4-BE49-F238E27FC236}">
                <a16:creationId xmlns:a16="http://schemas.microsoft.com/office/drawing/2014/main" id="{EF483235-BF0D-02BA-25CF-4B96ACB42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2587" y="2307863"/>
            <a:ext cx="1752560" cy="1752560"/>
          </a:xfrm>
          <a:prstGeom prst="rect">
            <a:avLst/>
          </a:prstGeom>
        </p:spPr>
      </p:pic>
      <p:graphicFrame>
        <p:nvGraphicFramePr>
          <p:cNvPr id="2" name="رسم تخطيطي 1">
            <a:extLst>
              <a:ext uri="{FF2B5EF4-FFF2-40B4-BE49-F238E27FC236}">
                <a16:creationId xmlns:a16="http://schemas.microsoft.com/office/drawing/2014/main" id="{C924AB95-C0E7-2773-794E-77A469494055}"/>
              </a:ext>
            </a:extLst>
          </p:cNvPr>
          <p:cNvGraphicFramePr/>
          <p:nvPr>
            <p:extLst>
              <p:ext uri="{D42A27DB-BD31-4B8C-83A1-F6EECF244321}">
                <p14:modId xmlns:p14="http://schemas.microsoft.com/office/powerpoint/2010/main" val="4033042783"/>
              </p:ext>
            </p:extLst>
          </p:nvPr>
        </p:nvGraphicFramePr>
        <p:xfrm>
          <a:off x="5013064" y="462579"/>
          <a:ext cx="4851698" cy="6396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رسم تخطيطي 10">
            <a:extLst>
              <a:ext uri="{FF2B5EF4-FFF2-40B4-BE49-F238E27FC236}">
                <a16:creationId xmlns:a16="http://schemas.microsoft.com/office/drawing/2014/main" id="{0841944D-C013-EE20-64A5-45E5756057C1}"/>
              </a:ext>
            </a:extLst>
          </p:cNvPr>
          <p:cNvGraphicFramePr/>
          <p:nvPr>
            <p:extLst>
              <p:ext uri="{D42A27DB-BD31-4B8C-83A1-F6EECF244321}">
                <p14:modId xmlns:p14="http://schemas.microsoft.com/office/powerpoint/2010/main" val="875064164"/>
              </p:ext>
            </p:extLst>
          </p:nvPr>
        </p:nvGraphicFramePr>
        <p:xfrm>
          <a:off x="43040" y="432099"/>
          <a:ext cx="4864249" cy="63965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4797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80">
                                          <p:stCondLst>
                                            <p:cond delay="0"/>
                                          </p:stCondLst>
                                        </p:cTn>
                                        <p:tgtEl>
                                          <p:spTgt spid="10"/>
                                        </p:tgtEl>
                                      </p:cBhvr>
                                    </p:animEffect>
                                    <p:anim calcmode="lin" valueType="num">
                                      <p:cBhvr>
                                        <p:cTn id="5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1" dur="26">
                                          <p:stCondLst>
                                            <p:cond delay="650"/>
                                          </p:stCondLst>
                                        </p:cTn>
                                        <p:tgtEl>
                                          <p:spTgt spid="10"/>
                                        </p:tgtEl>
                                      </p:cBhvr>
                                      <p:to x="100000" y="60000"/>
                                    </p:animScale>
                                    <p:animScale>
                                      <p:cBhvr>
                                        <p:cTn id="62" dur="166" decel="50000">
                                          <p:stCondLst>
                                            <p:cond delay="676"/>
                                          </p:stCondLst>
                                        </p:cTn>
                                        <p:tgtEl>
                                          <p:spTgt spid="10"/>
                                        </p:tgtEl>
                                      </p:cBhvr>
                                      <p:to x="100000" y="100000"/>
                                    </p:animScale>
                                    <p:animScale>
                                      <p:cBhvr>
                                        <p:cTn id="63" dur="26">
                                          <p:stCondLst>
                                            <p:cond delay="1312"/>
                                          </p:stCondLst>
                                        </p:cTn>
                                        <p:tgtEl>
                                          <p:spTgt spid="10"/>
                                        </p:tgtEl>
                                      </p:cBhvr>
                                      <p:to x="100000" y="80000"/>
                                    </p:animScale>
                                    <p:animScale>
                                      <p:cBhvr>
                                        <p:cTn id="64" dur="166" decel="50000">
                                          <p:stCondLst>
                                            <p:cond delay="1338"/>
                                          </p:stCondLst>
                                        </p:cTn>
                                        <p:tgtEl>
                                          <p:spTgt spid="10"/>
                                        </p:tgtEl>
                                      </p:cBhvr>
                                      <p:to x="100000" y="100000"/>
                                    </p:animScale>
                                    <p:animScale>
                                      <p:cBhvr>
                                        <p:cTn id="65" dur="26">
                                          <p:stCondLst>
                                            <p:cond delay="1642"/>
                                          </p:stCondLst>
                                        </p:cTn>
                                        <p:tgtEl>
                                          <p:spTgt spid="10"/>
                                        </p:tgtEl>
                                      </p:cBhvr>
                                      <p:to x="100000" y="90000"/>
                                    </p:animScale>
                                    <p:animScale>
                                      <p:cBhvr>
                                        <p:cTn id="66" dur="166" decel="50000">
                                          <p:stCondLst>
                                            <p:cond delay="1668"/>
                                          </p:stCondLst>
                                        </p:cTn>
                                        <p:tgtEl>
                                          <p:spTgt spid="10"/>
                                        </p:tgtEl>
                                      </p:cBhvr>
                                      <p:to x="100000" y="100000"/>
                                    </p:animScale>
                                    <p:animScale>
                                      <p:cBhvr>
                                        <p:cTn id="67" dur="26">
                                          <p:stCondLst>
                                            <p:cond delay="1808"/>
                                          </p:stCondLst>
                                        </p:cTn>
                                        <p:tgtEl>
                                          <p:spTgt spid="10"/>
                                        </p:tgtEl>
                                      </p:cBhvr>
                                      <p:to x="100000" y="95000"/>
                                    </p:animScale>
                                    <p:animScale>
                                      <p:cBhvr>
                                        <p:cTn id="68" dur="166" decel="50000">
                                          <p:stCondLst>
                                            <p:cond delay="1834"/>
                                          </p:stCondLst>
                                        </p:cTn>
                                        <p:tgtEl>
                                          <p:spTgt spid="10"/>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down)">
                                      <p:cBhvr>
                                        <p:cTn id="73" dur="580">
                                          <p:stCondLst>
                                            <p:cond delay="0"/>
                                          </p:stCondLst>
                                        </p:cTn>
                                        <p:tgtEl>
                                          <p:spTgt spid="9"/>
                                        </p:tgtEl>
                                      </p:cBhvr>
                                    </p:animEffect>
                                    <p:anim calcmode="lin" valueType="num">
                                      <p:cBhvr>
                                        <p:cTn id="7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79" dur="26">
                                          <p:stCondLst>
                                            <p:cond delay="650"/>
                                          </p:stCondLst>
                                        </p:cTn>
                                        <p:tgtEl>
                                          <p:spTgt spid="9"/>
                                        </p:tgtEl>
                                      </p:cBhvr>
                                      <p:to x="100000" y="60000"/>
                                    </p:animScale>
                                    <p:animScale>
                                      <p:cBhvr>
                                        <p:cTn id="80" dur="166" decel="50000">
                                          <p:stCondLst>
                                            <p:cond delay="676"/>
                                          </p:stCondLst>
                                        </p:cTn>
                                        <p:tgtEl>
                                          <p:spTgt spid="9"/>
                                        </p:tgtEl>
                                      </p:cBhvr>
                                      <p:to x="100000" y="100000"/>
                                    </p:animScale>
                                    <p:animScale>
                                      <p:cBhvr>
                                        <p:cTn id="81" dur="26">
                                          <p:stCondLst>
                                            <p:cond delay="1312"/>
                                          </p:stCondLst>
                                        </p:cTn>
                                        <p:tgtEl>
                                          <p:spTgt spid="9"/>
                                        </p:tgtEl>
                                      </p:cBhvr>
                                      <p:to x="100000" y="80000"/>
                                    </p:animScale>
                                    <p:animScale>
                                      <p:cBhvr>
                                        <p:cTn id="82" dur="166" decel="50000">
                                          <p:stCondLst>
                                            <p:cond delay="1338"/>
                                          </p:stCondLst>
                                        </p:cTn>
                                        <p:tgtEl>
                                          <p:spTgt spid="9"/>
                                        </p:tgtEl>
                                      </p:cBhvr>
                                      <p:to x="100000" y="100000"/>
                                    </p:animScale>
                                    <p:animScale>
                                      <p:cBhvr>
                                        <p:cTn id="83" dur="26">
                                          <p:stCondLst>
                                            <p:cond delay="1642"/>
                                          </p:stCondLst>
                                        </p:cTn>
                                        <p:tgtEl>
                                          <p:spTgt spid="9"/>
                                        </p:tgtEl>
                                      </p:cBhvr>
                                      <p:to x="100000" y="90000"/>
                                    </p:animScale>
                                    <p:animScale>
                                      <p:cBhvr>
                                        <p:cTn id="84" dur="166" decel="50000">
                                          <p:stCondLst>
                                            <p:cond delay="1668"/>
                                          </p:stCondLst>
                                        </p:cTn>
                                        <p:tgtEl>
                                          <p:spTgt spid="9"/>
                                        </p:tgtEl>
                                      </p:cBhvr>
                                      <p:to x="100000" y="100000"/>
                                    </p:animScale>
                                    <p:animScale>
                                      <p:cBhvr>
                                        <p:cTn id="85" dur="26">
                                          <p:stCondLst>
                                            <p:cond delay="1808"/>
                                          </p:stCondLst>
                                        </p:cTn>
                                        <p:tgtEl>
                                          <p:spTgt spid="9"/>
                                        </p:tgtEl>
                                      </p:cBhvr>
                                      <p:to x="100000" y="95000"/>
                                    </p:animScale>
                                    <p:animScale>
                                      <p:cBhvr>
                                        <p:cTn id="86" dur="166" decel="50000">
                                          <p:stCondLst>
                                            <p:cond delay="1834"/>
                                          </p:stCondLst>
                                        </p:cTn>
                                        <p:tgtEl>
                                          <p:spTgt spid="9"/>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2">
                                            <p:graphicEl>
                                              <a:dgm id="{A0EC8DC3-E30A-4965-98C2-7C0FE8F24B84}"/>
                                            </p:graphicEl>
                                          </p:spTgt>
                                        </p:tgtEl>
                                        <p:attrNameLst>
                                          <p:attrName>style.visibility</p:attrName>
                                        </p:attrNameLst>
                                      </p:cBhvr>
                                      <p:to>
                                        <p:strVal val="visible"/>
                                      </p:to>
                                    </p:set>
                                    <p:animEffect transition="in" filter="randombar(horizontal)">
                                      <p:cBhvr>
                                        <p:cTn id="91" dur="500"/>
                                        <p:tgtEl>
                                          <p:spTgt spid="2">
                                            <p:graphicEl>
                                              <a:dgm id="{A0EC8DC3-E30A-4965-98C2-7C0FE8F24B84}"/>
                                            </p:graphicEl>
                                          </p:spTgt>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2">
                                            <p:graphicEl>
                                              <a:dgm id="{F72A2639-7460-4576-A084-6F3FCFD90909}"/>
                                            </p:graphicEl>
                                          </p:spTgt>
                                        </p:tgtEl>
                                        <p:attrNameLst>
                                          <p:attrName>style.visibility</p:attrName>
                                        </p:attrNameLst>
                                      </p:cBhvr>
                                      <p:to>
                                        <p:strVal val="visible"/>
                                      </p:to>
                                    </p:set>
                                    <p:animEffect transition="in" filter="randombar(horizontal)">
                                      <p:cBhvr>
                                        <p:cTn id="94" dur="500"/>
                                        <p:tgtEl>
                                          <p:spTgt spid="2">
                                            <p:graphicEl>
                                              <a:dgm id="{F72A2639-7460-4576-A084-6F3FCFD9090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
                                            <p:graphicEl>
                                              <a:dgm id="{005B507D-BFF3-4D06-A040-3229EBAB8C20}"/>
                                            </p:graphicEl>
                                          </p:spTgt>
                                        </p:tgtEl>
                                        <p:attrNameLst>
                                          <p:attrName>style.visibility</p:attrName>
                                        </p:attrNameLst>
                                      </p:cBhvr>
                                      <p:to>
                                        <p:strVal val="visible"/>
                                      </p:to>
                                    </p:set>
                                    <p:animEffect transition="in" filter="randombar(horizontal)">
                                      <p:cBhvr>
                                        <p:cTn id="99" dur="500"/>
                                        <p:tgtEl>
                                          <p:spTgt spid="2">
                                            <p:graphicEl>
                                              <a:dgm id="{005B507D-BFF3-4D06-A040-3229EBAB8C20}"/>
                                            </p:graphicEl>
                                          </p:spTgt>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2">
                                            <p:graphicEl>
                                              <a:dgm id="{2C1DA526-DF0F-455B-97C3-F24B84F20465}"/>
                                            </p:graphicEl>
                                          </p:spTgt>
                                        </p:tgtEl>
                                        <p:attrNameLst>
                                          <p:attrName>style.visibility</p:attrName>
                                        </p:attrNameLst>
                                      </p:cBhvr>
                                      <p:to>
                                        <p:strVal val="visible"/>
                                      </p:to>
                                    </p:set>
                                    <p:animEffect transition="in" filter="randombar(horizontal)">
                                      <p:cBhvr>
                                        <p:cTn id="102" dur="500"/>
                                        <p:tgtEl>
                                          <p:spTgt spid="2">
                                            <p:graphicEl>
                                              <a:dgm id="{2C1DA526-DF0F-455B-97C3-F24B84F20465}"/>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grpId="0" nodeType="clickEffect">
                                  <p:stCondLst>
                                    <p:cond delay="0"/>
                                  </p:stCondLst>
                                  <p:childTnLst>
                                    <p:set>
                                      <p:cBhvr>
                                        <p:cTn id="106" dur="1" fill="hold">
                                          <p:stCondLst>
                                            <p:cond delay="0"/>
                                          </p:stCondLst>
                                        </p:cTn>
                                        <p:tgtEl>
                                          <p:spTgt spid="2">
                                            <p:graphicEl>
                                              <a:dgm id="{87164D8E-0D36-4427-8C0E-F45AFFDAE3A0}"/>
                                            </p:graphicEl>
                                          </p:spTgt>
                                        </p:tgtEl>
                                        <p:attrNameLst>
                                          <p:attrName>style.visibility</p:attrName>
                                        </p:attrNameLst>
                                      </p:cBhvr>
                                      <p:to>
                                        <p:strVal val="visible"/>
                                      </p:to>
                                    </p:set>
                                    <p:animEffect transition="in" filter="randombar(horizontal)">
                                      <p:cBhvr>
                                        <p:cTn id="107" dur="500"/>
                                        <p:tgtEl>
                                          <p:spTgt spid="2">
                                            <p:graphicEl>
                                              <a:dgm id="{87164D8E-0D36-4427-8C0E-F45AFFDAE3A0}"/>
                                            </p:graphicEl>
                                          </p:spTgt>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2">
                                            <p:graphicEl>
                                              <a:dgm id="{32852392-A26E-4333-A731-5805D4DF3796}"/>
                                            </p:graphicEl>
                                          </p:spTgt>
                                        </p:tgtEl>
                                        <p:attrNameLst>
                                          <p:attrName>style.visibility</p:attrName>
                                        </p:attrNameLst>
                                      </p:cBhvr>
                                      <p:to>
                                        <p:strVal val="visible"/>
                                      </p:to>
                                    </p:set>
                                    <p:animEffect transition="in" filter="randombar(horizontal)">
                                      <p:cBhvr>
                                        <p:cTn id="110" dur="500"/>
                                        <p:tgtEl>
                                          <p:spTgt spid="2">
                                            <p:graphicEl>
                                              <a:dgm id="{32852392-A26E-4333-A731-5805D4DF3796}"/>
                                            </p:graphic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
                                            <p:graphicEl>
                                              <a:dgm id="{947AC950-62D4-4FBF-9012-82BD8687CDAD}"/>
                                            </p:graphicEl>
                                          </p:spTgt>
                                        </p:tgtEl>
                                        <p:attrNameLst>
                                          <p:attrName>style.visibility</p:attrName>
                                        </p:attrNameLst>
                                      </p:cBhvr>
                                      <p:to>
                                        <p:strVal val="visible"/>
                                      </p:to>
                                    </p:set>
                                    <p:animEffect transition="in" filter="randombar(horizontal)">
                                      <p:cBhvr>
                                        <p:cTn id="115" dur="500"/>
                                        <p:tgtEl>
                                          <p:spTgt spid="2">
                                            <p:graphicEl>
                                              <a:dgm id="{947AC950-62D4-4FBF-9012-82BD8687CDAD}"/>
                                            </p:graphicEl>
                                          </p:spTgt>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2">
                                            <p:graphicEl>
                                              <a:dgm id="{E2ED9683-4D2C-4C37-B03B-B46441D0F098}"/>
                                            </p:graphicEl>
                                          </p:spTgt>
                                        </p:tgtEl>
                                        <p:attrNameLst>
                                          <p:attrName>style.visibility</p:attrName>
                                        </p:attrNameLst>
                                      </p:cBhvr>
                                      <p:to>
                                        <p:strVal val="visible"/>
                                      </p:to>
                                    </p:set>
                                    <p:animEffect transition="in" filter="randombar(horizontal)">
                                      <p:cBhvr>
                                        <p:cTn id="118" dur="500"/>
                                        <p:tgtEl>
                                          <p:spTgt spid="2">
                                            <p:graphicEl>
                                              <a:dgm id="{E2ED9683-4D2C-4C37-B03B-B46441D0F098}"/>
                                            </p:graphicEl>
                                          </p:spTgt>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11">
                                            <p:graphicEl>
                                              <a:dgm id="{F44B2C93-F9C3-4DED-A1BE-19E1883D8932}"/>
                                            </p:graphicEl>
                                          </p:spTgt>
                                        </p:tgtEl>
                                        <p:attrNameLst>
                                          <p:attrName>style.visibility</p:attrName>
                                        </p:attrNameLst>
                                      </p:cBhvr>
                                      <p:to>
                                        <p:strVal val="visible"/>
                                      </p:to>
                                    </p:set>
                                    <p:animEffect transition="in" filter="fade">
                                      <p:cBhvr>
                                        <p:cTn id="123" dur="1000"/>
                                        <p:tgtEl>
                                          <p:spTgt spid="11">
                                            <p:graphicEl>
                                              <a:dgm id="{F44B2C93-F9C3-4DED-A1BE-19E1883D8932}"/>
                                            </p:graphicEl>
                                          </p:spTgt>
                                        </p:tgtEl>
                                      </p:cBhvr>
                                    </p:animEffect>
                                    <p:anim calcmode="lin" valueType="num">
                                      <p:cBhvr>
                                        <p:cTn id="124" dur="1000" fill="hold"/>
                                        <p:tgtEl>
                                          <p:spTgt spid="11">
                                            <p:graphicEl>
                                              <a:dgm id="{F44B2C93-F9C3-4DED-A1BE-19E1883D8932}"/>
                                            </p:graphicEl>
                                          </p:spTgt>
                                        </p:tgtEl>
                                        <p:attrNameLst>
                                          <p:attrName>ppt_x</p:attrName>
                                        </p:attrNameLst>
                                      </p:cBhvr>
                                      <p:tavLst>
                                        <p:tav tm="0">
                                          <p:val>
                                            <p:strVal val="#ppt_x"/>
                                          </p:val>
                                        </p:tav>
                                        <p:tav tm="100000">
                                          <p:val>
                                            <p:strVal val="#ppt_x"/>
                                          </p:val>
                                        </p:tav>
                                      </p:tavLst>
                                    </p:anim>
                                    <p:anim calcmode="lin" valueType="num">
                                      <p:cBhvr>
                                        <p:cTn id="125" dur="1000" fill="hold"/>
                                        <p:tgtEl>
                                          <p:spTgt spid="11">
                                            <p:graphicEl>
                                              <a:dgm id="{F44B2C93-F9C3-4DED-A1BE-19E1883D8932}"/>
                                            </p:graphicEl>
                                          </p:spTgt>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11">
                                            <p:graphicEl>
                                              <a:dgm id="{AF0BBAEF-6CDC-4F79-AF73-101A5C85657B}"/>
                                            </p:graphicEl>
                                          </p:spTgt>
                                        </p:tgtEl>
                                        <p:attrNameLst>
                                          <p:attrName>style.visibility</p:attrName>
                                        </p:attrNameLst>
                                      </p:cBhvr>
                                      <p:to>
                                        <p:strVal val="visible"/>
                                      </p:to>
                                    </p:set>
                                    <p:animEffect transition="in" filter="fade">
                                      <p:cBhvr>
                                        <p:cTn id="128" dur="1000"/>
                                        <p:tgtEl>
                                          <p:spTgt spid="11">
                                            <p:graphicEl>
                                              <a:dgm id="{AF0BBAEF-6CDC-4F79-AF73-101A5C85657B}"/>
                                            </p:graphicEl>
                                          </p:spTgt>
                                        </p:tgtEl>
                                      </p:cBhvr>
                                    </p:animEffect>
                                    <p:anim calcmode="lin" valueType="num">
                                      <p:cBhvr>
                                        <p:cTn id="129" dur="1000" fill="hold"/>
                                        <p:tgtEl>
                                          <p:spTgt spid="11">
                                            <p:graphicEl>
                                              <a:dgm id="{AF0BBAEF-6CDC-4F79-AF73-101A5C85657B}"/>
                                            </p:graphicEl>
                                          </p:spTgt>
                                        </p:tgtEl>
                                        <p:attrNameLst>
                                          <p:attrName>ppt_x</p:attrName>
                                        </p:attrNameLst>
                                      </p:cBhvr>
                                      <p:tavLst>
                                        <p:tav tm="0">
                                          <p:val>
                                            <p:strVal val="#ppt_x"/>
                                          </p:val>
                                        </p:tav>
                                        <p:tav tm="100000">
                                          <p:val>
                                            <p:strVal val="#ppt_x"/>
                                          </p:val>
                                        </p:tav>
                                      </p:tavLst>
                                    </p:anim>
                                    <p:anim calcmode="lin" valueType="num">
                                      <p:cBhvr>
                                        <p:cTn id="130" dur="1000" fill="hold"/>
                                        <p:tgtEl>
                                          <p:spTgt spid="11">
                                            <p:graphicEl>
                                              <a:dgm id="{AF0BBAEF-6CDC-4F79-AF73-101A5C85657B}"/>
                                            </p:graphicEl>
                                          </p:spTgt>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grpId="0" nodeType="clickEffect">
                                  <p:stCondLst>
                                    <p:cond delay="0"/>
                                  </p:stCondLst>
                                  <p:childTnLst>
                                    <p:set>
                                      <p:cBhvr>
                                        <p:cTn id="134" dur="1" fill="hold">
                                          <p:stCondLst>
                                            <p:cond delay="0"/>
                                          </p:stCondLst>
                                        </p:cTn>
                                        <p:tgtEl>
                                          <p:spTgt spid="11">
                                            <p:graphicEl>
                                              <a:dgm id="{CB332EDD-EBD4-4C87-A4DE-B98E83873FF4}"/>
                                            </p:graphicEl>
                                          </p:spTgt>
                                        </p:tgtEl>
                                        <p:attrNameLst>
                                          <p:attrName>style.visibility</p:attrName>
                                        </p:attrNameLst>
                                      </p:cBhvr>
                                      <p:to>
                                        <p:strVal val="visible"/>
                                      </p:to>
                                    </p:set>
                                    <p:animEffect transition="in" filter="fade">
                                      <p:cBhvr>
                                        <p:cTn id="135" dur="1000"/>
                                        <p:tgtEl>
                                          <p:spTgt spid="11">
                                            <p:graphicEl>
                                              <a:dgm id="{CB332EDD-EBD4-4C87-A4DE-B98E83873FF4}"/>
                                            </p:graphicEl>
                                          </p:spTgt>
                                        </p:tgtEl>
                                      </p:cBhvr>
                                    </p:animEffect>
                                    <p:anim calcmode="lin" valueType="num">
                                      <p:cBhvr>
                                        <p:cTn id="136" dur="1000" fill="hold"/>
                                        <p:tgtEl>
                                          <p:spTgt spid="11">
                                            <p:graphicEl>
                                              <a:dgm id="{CB332EDD-EBD4-4C87-A4DE-B98E83873FF4}"/>
                                            </p:graphicEl>
                                          </p:spTgt>
                                        </p:tgtEl>
                                        <p:attrNameLst>
                                          <p:attrName>ppt_x</p:attrName>
                                        </p:attrNameLst>
                                      </p:cBhvr>
                                      <p:tavLst>
                                        <p:tav tm="0">
                                          <p:val>
                                            <p:strVal val="#ppt_x"/>
                                          </p:val>
                                        </p:tav>
                                        <p:tav tm="100000">
                                          <p:val>
                                            <p:strVal val="#ppt_x"/>
                                          </p:val>
                                        </p:tav>
                                      </p:tavLst>
                                    </p:anim>
                                    <p:anim calcmode="lin" valueType="num">
                                      <p:cBhvr>
                                        <p:cTn id="137" dur="1000" fill="hold"/>
                                        <p:tgtEl>
                                          <p:spTgt spid="11">
                                            <p:graphicEl>
                                              <a:dgm id="{CB332EDD-EBD4-4C87-A4DE-B98E83873FF4}"/>
                                            </p:graphic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1">
                                            <p:graphicEl>
                                              <a:dgm id="{8EB0C9A4-A401-4A44-A2A9-BC3A9820C00C}"/>
                                            </p:graphicEl>
                                          </p:spTgt>
                                        </p:tgtEl>
                                        <p:attrNameLst>
                                          <p:attrName>style.visibility</p:attrName>
                                        </p:attrNameLst>
                                      </p:cBhvr>
                                      <p:to>
                                        <p:strVal val="visible"/>
                                      </p:to>
                                    </p:set>
                                    <p:animEffect transition="in" filter="fade">
                                      <p:cBhvr>
                                        <p:cTn id="140" dur="1000"/>
                                        <p:tgtEl>
                                          <p:spTgt spid="11">
                                            <p:graphicEl>
                                              <a:dgm id="{8EB0C9A4-A401-4A44-A2A9-BC3A9820C00C}"/>
                                            </p:graphicEl>
                                          </p:spTgt>
                                        </p:tgtEl>
                                      </p:cBhvr>
                                    </p:animEffect>
                                    <p:anim calcmode="lin" valueType="num">
                                      <p:cBhvr>
                                        <p:cTn id="141" dur="1000" fill="hold"/>
                                        <p:tgtEl>
                                          <p:spTgt spid="11">
                                            <p:graphicEl>
                                              <a:dgm id="{8EB0C9A4-A401-4A44-A2A9-BC3A9820C00C}"/>
                                            </p:graphicEl>
                                          </p:spTgt>
                                        </p:tgtEl>
                                        <p:attrNameLst>
                                          <p:attrName>ppt_x</p:attrName>
                                        </p:attrNameLst>
                                      </p:cBhvr>
                                      <p:tavLst>
                                        <p:tav tm="0">
                                          <p:val>
                                            <p:strVal val="#ppt_x"/>
                                          </p:val>
                                        </p:tav>
                                        <p:tav tm="100000">
                                          <p:val>
                                            <p:strVal val="#ppt_x"/>
                                          </p:val>
                                        </p:tav>
                                      </p:tavLst>
                                    </p:anim>
                                    <p:anim calcmode="lin" valueType="num">
                                      <p:cBhvr>
                                        <p:cTn id="142" dur="1000" fill="hold"/>
                                        <p:tgtEl>
                                          <p:spTgt spid="11">
                                            <p:graphicEl>
                                              <a:dgm id="{8EB0C9A4-A401-4A44-A2A9-BC3A9820C00C}"/>
                                            </p:graphicEl>
                                          </p:spTgt>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11">
                                            <p:graphicEl>
                                              <a:dgm id="{36A388BB-FB32-4504-B5CB-CDDCB06F003D}"/>
                                            </p:graphicEl>
                                          </p:spTgt>
                                        </p:tgtEl>
                                        <p:attrNameLst>
                                          <p:attrName>style.visibility</p:attrName>
                                        </p:attrNameLst>
                                      </p:cBhvr>
                                      <p:to>
                                        <p:strVal val="visible"/>
                                      </p:to>
                                    </p:set>
                                    <p:animEffect transition="in" filter="fade">
                                      <p:cBhvr>
                                        <p:cTn id="147" dur="1000"/>
                                        <p:tgtEl>
                                          <p:spTgt spid="11">
                                            <p:graphicEl>
                                              <a:dgm id="{36A388BB-FB32-4504-B5CB-CDDCB06F003D}"/>
                                            </p:graphicEl>
                                          </p:spTgt>
                                        </p:tgtEl>
                                      </p:cBhvr>
                                    </p:animEffect>
                                    <p:anim calcmode="lin" valueType="num">
                                      <p:cBhvr>
                                        <p:cTn id="148" dur="1000" fill="hold"/>
                                        <p:tgtEl>
                                          <p:spTgt spid="11">
                                            <p:graphicEl>
                                              <a:dgm id="{36A388BB-FB32-4504-B5CB-CDDCB06F003D}"/>
                                            </p:graphicEl>
                                          </p:spTgt>
                                        </p:tgtEl>
                                        <p:attrNameLst>
                                          <p:attrName>ppt_x</p:attrName>
                                        </p:attrNameLst>
                                      </p:cBhvr>
                                      <p:tavLst>
                                        <p:tav tm="0">
                                          <p:val>
                                            <p:strVal val="#ppt_x"/>
                                          </p:val>
                                        </p:tav>
                                        <p:tav tm="100000">
                                          <p:val>
                                            <p:strVal val="#ppt_x"/>
                                          </p:val>
                                        </p:tav>
                                      </p:tavLst>
                                    </p:anim>
                                    <p:anim calcmode="lin" valueType="num">
                                      <p:cBhvr>
                                        <p:cTn id="149" dur="1000" fill="hold"/>
                                        <p:tgtEl>
                                          <p:spTgt spid="11">
                                            <p:graphicEl>
                                              <a:dgm id="{36A388BB-FB32-4504-B5CB-CDDCB06F003D}"/>
                                            </p:graphicEl>
                                          </p:spTgt>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11">
                                            <p:graphicEl>
                                              <a:dgm id="{952CB8D4-F4E8-4CCE-99E4-2577E9778968}"/>
                                            </p:graphicEl>
                                          </p:spTgt>
                                        </p:tgtEl>
                                        <p:attrNameLst>
                                          <p:attrName>style.visibility</p:attrName>
                                        </p:attrNameLst>
                                      </p:cBhvr>
                                      <p:to>
                                        <p:strVal val="visible"/>
                                      </p:to>
                                    </p:set>
                                    <p:animEffect transition="in" filter="fade">
                                      <p:cBhvr>
                                        <p:cTn id="152" dur="1000"/>
                                        <p:tgtEl>
                                          <p:spTgt spid="11">
                                            <p:graphicEl>
                                              <a:dgm id="{952CB8D4-F4E8-4CCE-99E4-2577E9778968}"/>
                                            </p:graphicEl>
                                          </p:spTgt>
                                        </p:tgtEl>
                                      </p:cBhvr>
                                    </p:animEffect>
                                    <p:anim calcmode="lin" valueType="num">
                                      <p:cBhvr>
                                        <p:cTn id="153" dur="1000" fill="hold"/>
                                        <p:tgtEl>
                                          <p:spTgt spid="11">
                                            <p:graphicEl>
                                              <a:dgm id="{952CB8D4-F4E8-4CCE-99E4-2577E9778968}"/>
                                            </p:graphicEl>
                                          </p:spTgt>
                                        </p:tgtEl>
                                        <p:attrNameLst>
                                          <p:attrName>ppt_x</p:attrName>
                                        </p:attrNameLst>
                                      </p:cBhvr>
                                      <p:tavLst>
                                        <p:tav tm="0">
                                          <p:val>
                                            <p:strVal val="#ppt_x"/>
                                          </p:val>
                                        </p:tav>
                                        <p:tav tm="100000">
                                          <p:val>
                                            <p:strVal val="#ppt_x"/>
                                          </p:val>
                                        </p:tav>
                                      </p:tavLst>
                                    </p:anim>
                                    <p:anim calcmode="lin" valueType="num">
                                      <p:cBhvr>
                                        <p:cTn id="154" dur="1000" fill="hold"/>
                                        <p:tgtEl>
                                          <p:spTgt spid="11">
                                            <p:graphicEl>
                                              <a:dgm id="{952CB8D4-F4E8-4CCE-99E4-2577E977896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Graphic spid="2" grpId="0">
        <p:bldSub>
          <a:bldDgm bld="one"/>
        </p:bldSub>
      </p:bldGraphic>
      <p:bldGraphic spid="11"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2488399E-4322-7A77-8F6C-7909BA39F88C}"/>
              </a:ext>
            </a:extLst>
          </p:cNvPr>
          <p:cNvSpPr/>
          <p:nvPr/>
        </p:nvSpPr>
        <p:spPr>
          <a:xfrm>
            <a:off x="10262613" y="1"/>
            <a:ext cx="1914514" cy="6858000"/>
          </a:xfrm>
          <a:prstGeom prst="roundRect">
            <a:avLst>
              <a:gd name="adj" fmla="val 861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3" name="مستطيل 2">
            <a:extLst>
              <a:ext uri="{FF2B5EF4-FFF2-40B4-BE49-F238E27FC236}">
                <a16:creationId xmlns:a16="http://schemas.microsoft.com/office/drawing/2014/main" id="{714203BF-2336-177B-CD5C-D9DC7686B4E9}"/>
              </a:ext>
            </a:extLst>
          </p:cNvPr>
          <p:cNvSpPr/>
          <p:nvPr/>
        </p:nvSpPr>
        <p:spPr>
          <a:xfrm>
            <a:off x="10262612" y="1558206"/>
            <a:ext cx="1914513" cy="3204294"/>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4" name="مخطط انسيابي: مهلة 3">
            <a:extLst>
              <a:ext uri="{FF2B5EF4-FFF2-40B4-BE49-F238E27FC236}">
                <a16:creationId xmlns:a16="http://schemas.microsoft.com/office/drawing/2014/main" id="{14B9FE1A-9D2C-5A8B-1EC0-C47C6C63DC34}"/>
              </a:ext>
            </a:extLst>
          </p:cNvPr>
          <p:cNvSpPr/>
          <p:nvPr/>
        </p:nvSpPr>
        <p:spPr>
          <a:xfrm rot="16200000" flipH="1">
            <a:off x="10706496" y="661525"/>
            <a:ext cx="1065930" cy="1609728"/>
          </a:xfrm>
          <a:prstGeom prst="flowChartDelay">
            <a:avLst/>
          </a:prstGeom>
          <a:ln>
            <a:solidFill>
              <a:srgbClr val="0070C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السادس</a:t>
            </a:r>
          </a:p>
        </p:txBody>
      </p:sp>
      <p:sp>
        <p:nvSpPr>
          <p:cNvPr id="5" name="مربع نص 4">
            <a:extLst>
              <a:ext uri="{FF2B5EF4-FFF2-40B4-BE49-F238E27FC236}">
                <a16:creationId xmlns:a16="http://schemas.microsoft.com/office/drawing/2014/main" id="{7B13EF66-45A6-796B-6754-67782E4583C9}"/>
              </a:ext>
            </a:extLst>
          </p:cNvPr>
          <p:cNvSpPr txBox="1"/>
          <p:nvPr/>
        </p:nvSpPr>
        <p:spPr>
          <a:xfrm>
            <a:off x="10305471" y="5234809"/>
            <a:ext cx="1847845" cy="400110"/>
          </a:xfrm>
          <a:prstGeom prst="rect">
            <a:avLst/>
          </a:prstGeom>
          <a:noFill/>
        </p:spPr>
        <p:txBody>
          <a:bodyPr wrap="square" rtlCol="1">
            <a:spAutoFit/>
          </a:bodyPr>
          <a:lstStyle/>
          <a:p>
            <a:pPr algn="ctr"/>
            <a:r>
              <a:rPr lang="ar-YE" sz="2000" dirty="0">
                <a:solidFill>
                  <a:schemeClr val="bg1"/>
                </a:solidFill>
              </a:rPr>
              <a:t>تقليل مخاطر السقوط </a:t>
            </a:r>
          </a:p>
        </p:txBody>
      </p:sp>
      <p:pic>
        <p:nvPicPr>
          <p:cNvPr id="6" name="صورة 5">
            <a:extLst>
              <a:ext uri="{FF2B5EF4-FFF2-40B4-BE49-F238E27FC236}">
                <a16:creationId xmlns:a16="http://schemas.microsoft.com/office/drawing/2014/main" id="{3F119CF3-40B1-0C14-E069-B4A6814C1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6873" y="2272540"/>
            <a:ext cx="1956443" cy="2180275"/>
          </a:xfrm>
          <a:prstGeom prst="rect">
            <a:avLst/>
          </a:prstGeom>
        </p:spPr>
      </p:pic>
      <p:sp>
        <p:nvSpPr>
          <p:cNvPr id="18" name="مخطط انسيابي: محطة طرفية 17">
            <a:extLst>
              <a:ext uri="{FF2B5EF4-FFF2-40B4-BE49-F238E27FC236}">
                <a16:creationId xmlns:a16="http://schemas.microsoft.com/office/drawing/2014/main" id="{79D1DD74-DB3E-7D64-9299-E46370845A72}"/>
              </a:ext>
            </a:extLst>
          </p:cNvPr>
          <p:cNvSpPr/>
          <p:nvPr/>
        </p:nvSpPr>
        <p:spPr>
          <a:xfrm>
            <a:off x="6374467" y="2169460"/>
            <a:ext cx="3648078" cy="1559859"/>
          </a:xfrm>
          <a:prstGeom prst="flowChartTermina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r" rtl="1">
              <a:lnSpc>
                <a:spcPct val="107000"/>
              </a:lnSpc>
              <a:spcAft>
                <a:spcPts val="800"/>
              </a:spcAft>
            </a:pPr>
            <a:r>
              <a:rPr lang="ar-YE" dirty="0">
                <a:effectLst/>
                <a:latin typeface="Calibri" panose="020F0502020204030204" pitchFamily="34" charset="0"/>
                <a:ea typeface="Calibri" panose="020F0502020204030204" pitchFamily="34" charset="0"/>
                <a:cs typeface="Arial" panose="020B0604020202020204" pitchFamily="34" charset="0"/>
              </a:rPr>
              <a:t>تقييم وإعادة التقييم بشكل دوري لمخاطر سقوط المرضى متضمنة المخاطر المرافقة والمتوقعة المصاحبة للبرنامج الطبي وإجراء اللازم لتقليل أو منع حدوثها </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مخطط انسيابي: محطة طرفية 18">
            <a:extLst>
              <a:ext uri="{FF2B5EF4-FFF2-40B4-BE49-F238E27FC236}">
                <a16:creationId xmlns:a16="http://schemas.microsoft.com/office/drawing/2014/main" id="{8F1E60A1-CDF2-78BA-A1A1-BF07791C947F}"/>
              </a:ext>
            </a:extLst>
          </p:cNvPr>
          <p:cNvSpPr/>
          <p:nvPr/>
        </p:nvSpPr>
        <p:spPr>
          <a:xfrm>
            <a:off x="3356555" y="2214284"/>
            <a:ext cx="2843584" cy="1452282"/>
          </a:xfrm>
          <a:prstGeom prst="flowChartTermina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r" rtl="1">
              <a:lnSpc>
                <a:spcPct val="107000"/>
              </a:lnSpc>
              <a:spcAft>
                <a:spcPts val="800"/>
              </a:spcAft>
            </a:pPr>
            <a:r>
              <a:rPr lang="ar-YE" sz="1800" dirty="0">
                <a:effectLst/>
                <a:latin typeface="Calibri" panose="020F0502020204030204" pitchFamily="34" charset="0"/>
                <a:ea typeface="Calibri" panose="020F0502020204030204" pitchFamily="34" charset="0"/>
                <a:cs typeface="Arial" panose="020B0604020202020204" pitchFamily="34" charset="0"/>
              </a:rPr>
              <a:t>أن تكون الأرضيات غير زلقة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مخطط انسيابي: محطة طرفية 19">
            <a:extLst>
              <a:ext uri="{FF2B5EF4-FFF2-40B4-BE49-F238E27FC236}">
                <a16:creationId xmlns:a16="http://schemas.microsoft.com/office/drawing/2014/main" id="{C8B256AA-0B45-CAD6-2178-0267B92DBAEA}"/>
              </a:ext>
            </a:extLst>
          </p:cNvPr>
          <p:cNvSpPr/>
          <p:nvPr/>
        </p:nvSpPr>
        <p:spPr>
          <a:xfrm>
            <a:off x="14874" y="2216246"/>
            <a:ext cx="3167354" cy="1439392"/>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r" rtl="1">
              <a:lnSpc>
                <a:spcPct val="107000"/>
              </a:lnSpc>
              <a:spcAft>
                <a:spcPts val="800"/>
              </a:spcAft>
            </a:pPr>
            <a:r>
              <a:rPr lang="ar-YE" sz="1800" dirty="0">
                <a:effectLst/>
                <a:latin typeface="Calibri" panose="020F0502020204030204" pitchFamily="34" charset="0"/>
                <a:ea typeface="Calibri" panose="020F0502020204030204" pitchFamily="34" charset="0"/>
                <a:cs typeface="Arial" panose="020B0604020202020204" pitchFamily="34" charset="0"/>
              </a:rPr>
              <a:t>الأسرة توجد بها حواجز</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 name="مخطط انسيابي: محطة طرفية 20">
            <a:extLst>
              <a:ext uri="{FF2B5EF4-FFF2-40B4-BE49-F238E27FC236}">
                <a16:creationId xmlns:a16="http://schemas.microsoft.com/office/drawing/2014/main" id="{A9A9959F-2272-B438-1390-D5D8A09D7162}"/>
              </a:ext>
            </a:extLst>
          </p:cNvPr>
          <p:cNvSpPr/>
          <p:nvPr/>
        </p:nvSpPr>
        <p:spPr>
          <a:xfrm>
            <a:off x="5065059" y="4842805"/>
            <a:ext cx="3044385" cy="1559859"/>
          </a:xfrm>
          <a:prstGeom prst="flowChartTermina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r" rtl="1">
              <a:lnSpc>
                <a:spcPct val="107000"/>
              </a:lnSpc>
              <a:spcAft>
                <a:spcPts val="800"/>
              </a:spcAft>
            </a:pPr>
            <a:r>
              <a:rPr lang="ar-YE" sz="1800" dirty="0">
                <a:effectLst/>
                <a:latin typeface="Calibri" panose="020F0502020204030204" pitchFamily="34" charset="0"/>
                <a:ea typeface="Calibri" panose="020F0502020204030204" pitchFamily="34" charset="0"/>
                <a:cs typeface="Arial" panose="020B0604020202020204" pitchFamily="34" charset="0"/>
              </a:rPr>
              <a:t>وجود جرس إنذار في الحمامات وممسك وطريقة قفل تسمح بالفتح من الخارج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2" name="مخطط انسيابي: محطة طرفية 21">
            <a:extLst>
              <a:ext uri="{FF2B5EF4-FFF2-40B4-BE49-F238E27FC236}">
                <a16:creationId xmlns:a16="http://schemas.microsoft.com/office/drawing/2014/main" id="{507D967E-494E-24EF-21A7-6ED4DE1C6D4D}"/>
              </a:ext>
            </a:extLst>
          </p:cNvPr>
          <p:cNvSpPr/>
          <p:nvPr/>
        </p:nvSpPr>
        <p:spPr>
          <a:xfrm>
            <a:off x="38684" y="4882428"/>
            <a:ext cx="2570045" cy="1572173"/>
          </a:xfrm>
          <a:prstGeom prst="flowChartTermina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r" rtl="1">
              <a:lnSpc>
                <a:spcPct val="107000"/>
              </a:lnSpc>
              <a:spcAft>
                <a:spcPts val="800"/>
              </a:spcAft>
            </a:pPr>
            <a:r>
              <a:rPr lang="ar-YE" sz="1800" dirty="0">
                <a:effectLst/>
                <a:latin typeface="Calibri" panose="020F0502020204030204" pitchFamily="34" charset="0"/>
                <a:ea typeface="Calibri" panose="020F0502020204030204" pitchFamily="34" charset="0"/>
                <a:cs typeface="Arial" panose="020B0604020202020204" pitchFamily="34" charset="0"/>
              </a:rPr>
              <a:t>السلالم سليمة ويوجد بها درابزين</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28" name="Picture 4" descr="Non-Slip Flooring Options | Spectra Contract Flooring">
            <a:extLst>
              <a:ext uri="{FF2B5EF4-FFF2-40B4-BE49-F238E27FC236}">
                <a16:creationId xmlns:a16="http://schemas.microsoft.com/office/drawing/2014/main" id="{9AAF8528-71BB-99D6-8453-14B7F59A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104" y="249657"/>
            <a:ext cx="2333531" cy="2333531"/>
          </a:xfrm>
          <a:prstGeom prst="rect">
            <a:avLst/>
          </a:prstGeom>
          <a:noFill/>
          <a:extLst>
            <a:ext uri="{909E8E84-426E-40DD-AFC4-6F175D3DCCD1}">
              <a14:hiddenFill xmlns:a14="http://schemas.microsoft.com/office/drawing/2010/main">
                <a:solidFill>
                  <a:srgbClr val="FFFFFF"/>
                </a:solidFill>
              </a14:hiddenFill>
            </a:ext>
          </a:extLst>
        </p:spPr>
      </p:pic>
      <p:sp>
        <p:nvSpPr>
          <p:cNvPr id="29" name="شكل بيضاوي 28" descr="Hot Sale &amp; Used Ykb004 Hospital Bunk Beds Punching With Soft Connecting -  Buy Cheap Bunk Beds For Sale,Hospital Used Equipment Manual Nursing Bed For  Paralyzed Patients,Hospital Steel Bed Product on Alibaba.com">
            <a:extLst>
              <a:ext uri="{FF2B5EF4-FFF2-40B4-BE49-F238E27FC236}">
                <a16:creationId xmlns:a16="http://schemas.microsoft.com/office/drawing/2014/main" id="{1C340CC0-5BE5-5E53-8112-C4F5B147608E}"/>
              </a:ext>
            </a:extLst>
          </p:cNvPr>
          <p:cNvSpPr/>
          <p:nvPr/>
        </p:nvSpPr>
        <p:spPr>
          <a:xfrm>
            <a:off x="530373" y="502023"/>
            <a:ext cx="1881133" cy="1968743"/>
          </a:xfrm>
          <a:prstGeom prst="ellipse">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شكل بيضاوي 33" descr="Blonde girl holding on to rails at the toilet trying to get up with her  arms from a wheelchair to go to the bathroom Stock Photo - Alamy">
            <a:extLst>
              <a:ext uri="{FF2B5EF4-FFF2-40B4-BE49-F238E27FC236}">
                <a16:creationId xmlns:a16="http://schemas.microsoft.com/office/drawing/2014/main" id="{705AF80F-2C19-ADF7-9A76-00F11FC791DC}"/>
              </a:ext>
            </a:extLst>
          </p:cNvPr>
          <p:cNvSpPr/>
          <p:nvPr/>
        </p:nvSpPr>
        <p:spPr>
          <a:xfrm>
            <a:off x="8090930" y="4648936"/>
            <a:ext cx="1914513" cy="1831980"/>
          </a:xfrm>
          <a:prstGeom prst="ellipse">
            <a:avLst/>
          </a:prstGeom>
          <a:blipFill rotWithShape="1">
            <a:blip r:embed="rId5">
              <a:extLst>
                <a:ext uri="{28A0092B-C50C-407E-A947-70E740481C1C}">
                  <a14:useLocalDpi xmlns:a14="http://schemas.microsoft.com/office/drawing/2010/main" val="0"/>
                </a:ext>
              </a:extLst>
            </a:blip>
            <a:srcRect/>
            <a:stretch>
              <a:fillRect l="-18000" r="-1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7" name="شكل بيضاوي 36" descr="Stair Railings | Staircore Railings | Staircase railings">
            <a:extLst>
              <a:ext uri="{FF2B5EF4-FFF2-40B4-BE49-F238E27FC236}">
                <a16:creationId xmlns:a16="http://schemas.microsoft.com/office/drawing/2014/main" id="{78EF4864-190A-1063-155B-70C0253BB042}"/>
              </a:ext>
            </a:extLst>
          </p:cNvPr>
          <p:cNvSpPr/>
          <p:nvPr/>
        </p:nvSpPr>
        <p:spPr>
          <a:xfrm>
            <a:off x="2608729" y="4701713"/>
            <a:ext cx="1823504" cy="1896636"/>
          </a:xfrm>
          <a:prstGeom prst="ellipse">
            <a:avLst/>
          </a:prstGeom>
          <a:blipFill>
            <a:blip r:embed="rId6">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 name="شكل بيضاوي 22" descr="صورة تحتوي على شخص, داخلي&#10;&#10;تم إنشاء الوصف تلقائياً">
            <a:extLst>
              <a:ext uri="{FF2B5EF4-FFF2-40B4-BE49-F238E27FC236}">
                <a16:creationId xmlns:a16="http://schemas.microsoft.com/office/drawing/2014/main" id="{45872144-2685-351C-A1BE-FC88C3D329D4}"/>
              </a:ext>
            </a:extLst>
          </p:cNvPr>
          <p:cNvSpPr/>
          <p:nvPr/>
        </p:nvSpPr>
        <p:spPr>
          <a:xfrm>
            <a:off x="7195217" y="509817"/>
            <a:ext cx="2174155" cy="1837200"/>
          </a:xfrm>
          <a:prstGeom prst="ellipse">
            <a:avLst/>
          </a:prstGeom>
          <a:blipFill>
            <a:blip r:embed="rId7">
              <a:extLst>
                <a:ext uri="{28A0092B-C50C-407E-A947-70E740481C1C}">
                  <a14:useLocalDpi xmlns:a14="http://schemas.microsoft.com/office/drawing/2010/main" val="0"/>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11900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par>
                                <p:cTn id="23" presetID="3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80">
                                          <p:stCondLst>
                                            <p:cond delay="0"/>
                                          </p:stCondLst>
                                        </p:cTn>
                                        <p:tgtEl>
                                          <p:spTgt spid="5"/>
                                        </p:tgtEl>
                                      </p:cBhvr>
                                    </p:animEffect>
                                    <p:anim calcmode="lin" valueType="num">
                                      <p:cBhvr>
                                        <p:cTn id="3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9" dur="26">
                                          <p:stCondLst>
                                            <p:cond delay="650"/>
                                          </p:stCondLst>
                                        </p:cTn>
                                        <p:tgtEl>
                                          <p:spTgt spid="5"/>
                                        </p:tgtEl>
                                      </p:cBhvr>
                                      <p:to x="100000" y="60000"/>
                                    </p:animScale>
                                    <p:animScale>
                                      <p:cBhvr>
                                        <p:cTn id="40" dur="166" decel="50000">
                                          <p:stCondLst>
                                            <p:cond delay="676"/>
                                          </p:stCondLst>
                                        </p:cTn>
                                        <p:tgtEl>
                                          <p:spTgt spid="5"/>
                                        </p:tgtEl>
                                      </p:cBhvr>
                                      <p:to x="100000" y="100000"/>
                                    </p:animScale>
                                    <p:animScale>
                                      <p:cBhvr>
                                        <p:cTn id="41" dur="26">
                                          <p:stCondLst>
                                            <p:cond delay="1312"/>
                                          </p:stCondLst>
                                        </p:cTn>
                                        <p:tgtEl>
                                          <p:spTgt spid="5"/>
                                        </p:tgtEl>
                                      </p:cBhvr>
                                      <p:to x="100000" y="80000"/>
                                    </p:animScale>
                                    <p:animScale>
                                      <p:cBhvr>
                                        <p:cTn id="42" dur="166" decel="50000">
                                          <p:stCondLst>
                                            <p:cond delay="1338"/>
                                          </p:stCondLst>
                                        </p:cTn>
                                        <p:tgtEl>
                                          <p:spTgt spid="5"/>
                                        </p:tgtEl>
                                      </p:cBhvr>
                                      <p:to x="100000" y="100000"/>
                                    </p:animScale>
                                    <p:animScale>
                                      <p:cBhvr>
                                        <p:cTn id="43" dur="26">
                                          <p:stCondLst>
                                            <p:cond delay="1642"/>
                                          </p:stCondLst>
                                        </p:cTn>
                                        <p:tgtEl>
                                          <p:spTgt spid="5"/>
                                        </p:tgtEl>
                                      </p:cBhvr>
                                      <p:to x="100000" y="90000"/>
                                    </p:animScale>
                                    <p:animScale>
                                      <p:cBhvr>
                                        <p:cTn id="44" dur="166" decel="50000">
                                          <p:stCondLst>
                                            <p:cond delay="1668"/>
                                          </p:stCondLst>
                                        </p:cTn>
                                        <p:tgtEl>
                                          <p:spTgt spid="5"/>
                                        </p:tgtEl>
                                      </p:cBhvr>
                                      <p:to x="100000" y="100000"/>
                                    </p:animScale>
                                    <p:animScale>
                                      <p:cBhvr>
                                        <p:cTn id="45" dur="26">
                                          <p:stCondLst>
                                            <p:cond delay="1808"/>
                                          </p:stCondLst>
                                        </p:cTn>
                                        <p:tgtEl>
                                          <p:spTgt spid="5"/>
                                        </p:tgtEl>
                                      </p:cBhvr>
                                      <p:to x="100000" y="95000"/>
                                    </p:animScale>
                                    <p:animScale>
                                      <p:cBhvr>
                                        <p:cTn id="46" dur="166" decel="50000">
                                          <p:stCondLst>
                                            <p:cond delay="1834"/>
                                          </p:stCondLst>
                                        </p:cTn>
                                        <p:tgtEl>
                                          <p:spTgt spid="5"/>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circle(in)">
                                      <p:cBhvr>
                                        <p:cTn id="56" dur="20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028"/>
                                        </p:tgtEl>
                                        <p:attrNameLst>
                                          <p:attrName>style.visibility</p:attrName>
                                        </p:attrNameLst>
                                      </p:cBhvr>
                                      <p:to>
                                        <p:strVal val="visible"/>
                                      </p:to>
                                    </p:set>
                                    <p:animEffect transition="in" filter="randombar(horizontal)">
                                      <p:cBhvr>
                                        <p:cTn id="61" dur="500"/>
                                        <p:tgtEl>
                                          <p:spTgt spid="102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randombar(horizontal)">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barn(inVertical)">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randombar(horizontal)">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additive="base">
                                        <p:cTn id="81" dur="500" fill="hold"/>
                                        <p:tgtEl>
                                          <p:spTgt spid="34"/>
                                        </p:tgtEl>
                                        <p:attrNameLst>
                                          <p:attrName>ppt_x</p:attrName>
                                        </p:attrNameLst>
                                      </p:cBhvr>
                                      <p:tavLst>
                                        <p:tav tm="0">
                                          <p:val>
                                            <p:strVal val="#ppt_x"/>
                                          </p:val>
                                        </p:tav>
                                        <p:tav tm="100000">
                                          <p:val>
                                            <p:strVal val="#ppt_x"/>
                                          </p:val>
                                        </p:tav>
                                      </p:tavLst>
                                    </p:anim>
                                    <p:anim calcmode="lin" valueType="num">
                                      <p:cBhvr additive="base">
                                        <p:cTn id="8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randombar(horizontal)">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37"/>
                                        </p:tgtEl>
                                        <p:attrNameLst>
                                          <p:attrName>style.visibility</p:attrName>
                                        </p:attrNameLst>
                                      </p:cBhvr>
                                      <p:to>
                                        <p:strVal val="visible"/>
                                      </p:to>
                                    </p:set>
                                    <p:anim calcmode="lin" valueType="num">
                                      <p:cBhvr>
                                        <p:cTn id="92" dur="1000" fill="hold"/>
                                        <p:tgtEl>
                                          <p:spTgt spid="37"/>
                                        </p:tgtEl>
                                        <p:attrNameLst>
                                          <p:attrName>ppt_w</p:attrName>
                                        </p:attrNameLst>
                                      </p:cBhvr>
                                      <p:tavLst>
                                        <p:tav tm="0">
                                          <p:val>
                                            <p:fltVal val="0"/>
                                          </p:val>
                                        </p:tav>
                                        <p:tav tm="100000">
                                          <p:val>
                                            <p:strVal val="#ppt_w"/>
                                          </p:val>
                                        </p:tav>
                                      </p:tavLst>
                                    </p:anim>
                                    <p:anim calcmode="lin" valueType="num">
                                      <p:cBhvr>
                                        <p:cTn id="93" dur="1000" fill="hold"/>
                                        <p:tgtEl>
                                          <p:spTgt spid="37"/>
                                        </p:tgtEl>
                                        <p:attrNameLst>
                                          <p:attrName>ppt_h</p:attrName>
                                        </p:attrNameLst>
                                      </p:cBhvr>
                                      <p:tavLst>
                                        <p:tav tm="0">
                                          <p:val>
                                            <p:fltVal val="0"/>
                                          </p:val>
                                        </p:tav>
                                        <p:tav tm="100000">
                                          <p:val>
                                            <p:strVal val="#ppt_h"/>
                                          </p:val>
                                        </p:tav>
                                      </p:tavLst>
                                    </p:anim>
                                    <p:anim calcmode="lin" valueType="num">
                                      <p:cBhvr>
                                        <p:cTn id="94" dur="1000" fill="hold"/>
                                        <p:tgtEl>
                                          <p:spTgt spid="37"/>
                                        </p:tgtEl>
                                        <p:attrNameLst>
                                          <p:attrName>style.rotation</p:attrName>
                                        </p:attrNameLst>
                                      </p:cBhvr>
                                      <p:tavLst>
                                        <p:tav tm="0">
                                          <p:val>
                                            <p:fltVal val="90"/>
                                          </p:val>
                                        </p:tav>
                                        <p:tav tm="100000">
                                          <p:val>
                                            <p:fltVal val="0"/>
                                          </p:val>
                                        </p:tav>
                                      </p:tavLst>
                                    </p:anim>
                                    <p:animEffect transition="in" filter="fade">
                                      <p:cBhvr>
                                        <p:cTn id="95" dur="1000"/>
                                        <p:tgtEl>
                                          <p:spTgt spid="37"/>
                                        </p:tgtEl>
                                      </p:cBhvr>
                                    </p:animEffect>
                                  </p:childTnLst>
                                </p:cTn>
                              </p:par>
                            </p:childTnLst>
                          </p:cTn>
                        </p:par>
                      </p:childTnLst>
                    </p:cTn>
                  </p:par>
                  <p:par>
                    <p:cTn id="96" fill="hold">
                      <p:stCondLst>
                        <p:cond delay="indefinite"/>
                      </p:stCondLst>
                      <p:childTnLst>
                        <p:par>
                          <p:cTn id="97" fill="hold">
                            <p:stCondLst>
                              <p:cond delay="0"/>
                            </p:stCondLst>
                            <p:childTnLst>
                              <p:par>
                                <p:cTn id="98" presetID="26" presetClass="entr" presetSubtype="0" fill="hold" grpId="0"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down)">
                                      <p:cBhvr>
                                        <p:cTn id="100" dur="580">
                                          <p:stCondLst>
                                            <p:cond delay="0"/>
                                          </p:stCondLst>
                                        </p:cTn>
                                        <p:tgtEl>
                                          <p:spTgt spid="22"/>
                                        </p:tgtEl>
                                      </p:cBhvr>
                                    </p:animEffect>
                                    <p:anim calcmode="lin" valueType="num">
                                      <p:cBhvr>
                                        <p:cTn id="101"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06" dur="26">
                                          <p:stCondLst>
                                            <p:cond delay="650"/>
                                          </p:stCondLst>
                                        </p:cTn>
                                        <p:tgtEl>
                                          <p:spTgt spid="22"/>
                                        </p:tgtEl>
                                      </p:cBhvr>
                                      <p:to x="100000" y="60000"/>
                                    </p:animScale>
                                    <p:animScale>
                                      <p:cBhvr>
                                        <p:cTn id="107" dur="166" decel="50000">
                                          <p:stCondLst>
                                            <p:cond delay="676"/>
                                          </p:stCondLst>
                                        </p:cTn>
                                        <p:tgtEl>
                                          <p:spTgt spid="22"/>
                                        </p:tgtEl>
                                      </p:cBhvr>
                                      <p:to x="100000" y="100000"/>
                                    </p:animScale>
                                    <p:animScale>
                                      <p:cBhvr>
                                        <p:cTn id="108" dur="26">
                                          <p:stCondLst>
                                            <p:cond delay="1312"/>
                                          </p:stCondLst>
                                        </p:cTn>
                                        <p:tgtEl>
                                          <p:spTgt spid="22"/>
                                        </p:tgtEl>
                                      </p:cBhvr>
                                      <p:to x="100000" y="80000"/>
                                    </p:animScale>
                                    <p:animScale>
                                      <p:cBhvr>
                                        <p:cTn id="109" dur="166" decel="50000">
                                          <p:stCondLst>
                                            <p:cond delay="1338"/>
                                          </p:stCondLst>
                                        </p:cTn>
                                        <p:tgtEl>
                                          <p:spTgt spid="22"/>
                                        </p:tgtEl>
                                      </p:cBhvr>
                                      <p:to x="100000" y="100000"/>
                                    </p:animScale>
                                    <p:animScale>
                                      <p:cBhvr>
                                        <p:cTn id="110" dur="26">
                                          <p:stCondLst>
                                            <p:cond delay="1642"/>
                                          </p:stCondLst>
                                        </p:cTn>
                                        <p:tgtEl>
                                          <p:spTgt spid="22"/>
                                        </p:tgtEl>
                                      </p:cBhvr>
                                      <p:to x="100000" y="90000"/>
                                    </p:animScale>
                                    <p:animScale>
                                      <p:cBhvr>
                                        <p:cTn id="111" dur="166" decel="50000">
                                          <p:stCondLst>
                                            <p:cond delay="1668"/>
                                          </p:stCondLst>
                                        </p:cTn>
                                        <p:tgtEl>
                                          <p:spTgt spid="22"/>
                                        </p:tgtEl>
                                      </p:cBhvr>
                                      <p:to x="100000" y="100000"/>
                                    </p:animScale>
                                    <p:animScale>
                                      <p:cBhvr>
                                        <p:cTn id="112" dur="26">
                                          <p:stCondLst>
                                            <p:cond delay="1808"/>
                                          </p:stCondLst>
                                        </p:cTn>
                                        <p:tgtEl>
                                          <p:spTgt spid="22"/>
                                        </p:tgtEl>
                                      </p:cBhvr>
                                      <p:to x="100000" y="95000"/>
                                    </p:animScale>
                                    <p:animScale>
                                      <p:cBhvr>
                                        <p:cTn id="113"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18" grpId="0" animBg="1"/>
      <p:bldP spid="19"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07699C70-F01A-62CF-998A-024744DF0A6A}"/>
              </a:ext>
            </a:extLst>
          </p:cNvPr>
          <p:cNvSpPr/>
          <p:nvPr/>
        </p:nvSpPr>
        <p:spPr>
          <a:xfrm>
            <a:off x="0" y="340053"/>
            <a:ext cx="12192000" cy="803868"/>
          </a:xfrm>
          <a:prstGeom prst="roundRect">
            <a:avLst>
              <a:gd name="adj" fmla="val 8616"/>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YE" dirty="0">
              <a:solidFill>
                <a:srgbClr val="002060"/>
              </a:solidFill>
            </a:endParaRPr>
          </a:p>
        </p:txBody>
      </p:sp>
      <p:sp>
        <p:nvSpPr>
          <p:cNvPr id="8" name="سهم: خماسي 7">
            <a:extLst>
              <a:ext uri="{FF2B5EF4-FFF2-40B4-BE49-F238E27FC236}">
                <a16:creationId xmlns:a16="http://schemas.microsoft.com/office/drawing/2014/main" id="{03CE8B25-3CC6-E113-4063-CBDC20D6701C}"/>
              </a:ext>
            </a:extLst>
          </p:cNvPr>
          <p:cNvSpPr/>
          <p:nvPr/>
        </p:nvSpPr>
        <p:spPr>
          <a:xfrm flipH="1">
            <a:off x="10182330" y="340053"/>
            <a:ext cx="2009670" cy="803868"/>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YE" dirty="0">
                <a:solidFill>
                  <a:srgbClr val="002060"/>
                </a:solidFill>
              </a:rPr>
              <a:t>الختام/ الخلاصة</a:t>
            </a:r>
          </a:p>
        </p:txBody>
      </p:sp>
      <p:sp>
        <p:nvSpPr>
          <p:cNvPr id="5" name="مربع نص 4">
            <a:extLst>
              <a:ext uri="{FF2B5EF4-FFF2-40B4-BE49-F238E27FC236}">
                <a16:creationId xmlns:a16="http://schemas.microsoft.com/office/drawing/2014/main" id="{13C7D763-2E82-012A-E8CA-372ABE9A8F89}"/>
              </a:ext>
            </a:extLst>
          </p:cNvPr>
          <p:cNvSpPr txBox="1"/>
          <p:nvPr/>
        </p:nvSpPr>
        <p:spPr>
          <a:xfrm>
            <a:off x="1144290" y="1905506"/>
            <a:ext cx="9058939" cy="3046988"/>
          </a:xfrm>
          <a:prstGeom prst="rect">
            <a:avLst/>
          </a:prstGeom>
          <a:noFill/>
        </p:spPr>
        <p:txBody>
          <a:bodyPr wrap="square">
            <a:spAutoFit/>
          </a:bodyPr>
          <a:lstStyle/>
          <a:p>
            <a:pPr algn="just"/>
            <a:r>
              <a:rPr lang="ar-YE" sz="3200" dirty="0">
                <a:solidFill>
                  <a:srgbClr val="0070C0"/>
                </a:solidFill>
              </a:rPr>
              <a:t>تضمن هذا المحتوى الأهداف السته العالمية التي تضمن سلامة المرضى والمحافظة على سلامتهم وامانهم حيث ان هذه الاهداف السته العالمية تدخل ضمن بنود الجودة الصحية في المستشفيات. </a:t>
            </a:r>
          </a:p>
          <a:p>
            <a:pPr algn="just"/>
            <a:endParaRPr lang="ar-YE" sz="3200" dirty="0">
              <a:solidFill>
                <a:srgbClr val="0070C0"/>
              </a:solidFill>
            </a:endParaRPr>
          </a:p>
          <a:p>
            <a:pPr algn="just"/>
            <a:r>
              <a:rPr lang="ar-YE" sz="3200" dirty="0">
                <a:solidFill>
                  <a:srgbClr val="0070C0"/>
                </a:solidFill>
              </a:rPr>
              <a:t>وتعتبر هذه التوصيات او البنود العالمية من المعايير العالمية التي تطبق في المستشفيات. ويجب الإخذ بها. </a:t>
            </a:r>
          </a:p>
        </p:txBody>
      </p:sp>
    </p:spTree>
    <p:extLst>
      <p:ext uri="{BB962C8B-B14F-4D97-AF65-F5344CB8AC3E}">
        <p14:creationId xmlns:p14="http://schemas.microsoft.com/office/powerpoint/2010/main" val="81407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B04806D3-F1EB-3E21-E4C0-2975F6F51266}"/>
              </a:ext>
            </a:extLst>
          </p:cNvPr>
          <p:cNvSpPr txBox="1"/>
          <p:nvPr/>
        </p:nvSpPr>
        <p:spPr>
          <a:xfrm>
            <a:off x="143434" y="4930589"/>
            <a:ext cx="6230472" cy="646331"/>
          </a:xfrm>
          <a:prstGeom prst="rect">
            <a:avLst/>
          </a:prstGeom>
          <a:noFill/>
        </p:spPr>
        <p:txBody>
          <a:bodyPr wrap="square" rtlCol="1">
            <a:spAutoFit/>
          </a:bodyPr>
          <a:lstStyle/>
          <a:p>
            <a:r>
              <a:rPr lang="ar-YE" sz="3600" dirty="0">
                <a:solidFill>
                  <a:srgbClr val="FFFF00"/>
                </a:solidFill>
              </a:rPr>
              <a:t>نشكركم على حسن الاستماع والمشاركة </a:t>
            </a:r>
          </a:p>
        </p:txBody>
      </p:sp>
    </p:spTree>
    <p:extLst>
      <p:ext uri="{BB962C8B-B14F-4D97-AF65-F5344CB8AC3E}">
        <p14:creationId xmlns:p14="http://schemas.microsoft.com/office/powerpoint/2010/main" val="2980674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07699C70-F01A-62CF-998A-024744DF0A6A}"/>
              </a:ext>
            </a:extLst>
          </p:cNvPr>
          <p:cNvSpPr/>
          <p:nvPr/>
        </p:nvSpPr>
        <p:spPr>
          <a:xfrm>
            <a:off x="0" y="340053"/>
            <a:ext cx="12192000" cy="803868"/>
          </a:xfrm>
          <a:prstGeom prst="roundRect">
            <a:avLst>
              <a:gd name="adj" fmla="val 8616"/>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YE" dirty="0">
              <a:solidFill>
                <a:srgbClr val="002060"/>
              </a:solidFill>
            </a:endParaRPr>
          </a:p>
        </p:txBody>
      </p:sp>
      <p:sp>
        <p:nvSpPr>
          <p:cNvPr id="8" name="سهم: خماسي 7">
            <a:extLst>
              <a:ext uri="{FF2B5EF4-FFF2-40B4-BE49-F238E27FC236}">
                <a16:creationId xmlns:a16="http://schemas.microsoft.com/office/drawing/2014/main" id="{03CE8B25-3CC6-E113-4063-CBDC20D6701C}"/>
              </a:ext>
            </a:extLst>
          </p:cNvPr>
          <p:cNvSpPr/>
          <p:nvPr/>
        </p:nvSpPr>
        <p:spPr>
          <a:xfrm flipH="1">
            <a:off x="10182330" y="340053"/>
            <a:ext cx="2009670" cy="803868"/>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YE" dirty="0">
                <a:solidFill>
                  <a:srgbClr val="002060"/>
                </a:solidFill>
              </a:rPr>
              <a:t>مقدمة</a:t>
            </a:r>
          </a:p>
        </p:txBody>
      </p:sp>
      <p:pic>
        <p:nvPicPr>
          <p:cNvPr id="1028" name="Picture 4" descr="What is the Role of Big Data in the Healthcare Industry? | Analytics Steps">
            <a:extLst>
              <a:ext uri="{FF2B5EF4-FFF2-40B4-BE49-F238E27FC236}">
                <a16:creationId xmlns:a16="http://schemas.microsoft.com/office/drawing/2014/main" id="{19C3A9B3-3A07-BE41-851A-B935AAC100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04" b="6540"/>
          <a:stretch/>
        </p:blipFill>
        <p:spPr bwMode="auto">
          <a:xfrm>
            <a:off x="5699052" y="1400111"/>
            <a:ext cx="2817627" cy="1716537"/>
          </a:xfrm>
          <a:prstGeom prst="rect">
            <a:avLst/>
          </a:prstGeom>
          <a:noFill/>
          <a:extLst>
            <a:ext uri="{909E8E84-426E-40DD-AFC4-6F175D3DCCD1}">
              <a14:hiddenFill xmlns:a14="http://schemas.microsoft.com/office/drawing/2010/main">
                <a:solidFill>
                  <a:srgbClr val="FFFFFF"/>
                </a:solidFill>
              </a14:hiddenFill>
            </a:ext>
          </a:extLst>
        </p:spPr>
      </p:pic>
      <p:sp>
        <p:nvSpPr>
          <p:cNvPr id="5" name="مربع نص 4">
            <a:extLst>
              <a:ext uri="{FF2B5EF4-FFF2-40B4-BE49-F238E27FC236}">
                <a16:creationId xmlns:a16="http://schemas.microsoft.com/office/drawing/2014/main" id="{853B9AD1-D36F-5445-8B6F-338740ADD55E}"/>
              </a:ext>
            </a:extLst>
          </p:cNvPr>
          <p:cNvSpPr txBox="1"/>
          <p:nvPr/>
        </p:nvSpPr>
        <p:spPr>
          <a:xfrm>
            <a:off x="8516679" y="1392865"/>
            <a:ext cx="3466214" cy="1754326"/>
          </a:xfrm>
          <a:prstGeom prst="rect">
            <a:avLst/>
          </a:prstGeom>
          <a:solidFill>
            <a:srgbClr val="00B0F0"/>
          </a:solidFill>
        </p:spPr>
        <p:txBody>
          <a:bodyPr wrap="square">
            <a:spAutoFit/>
          </a:bodyPr>
          <a:lstStyle/>
          <a:p>
            <a:r>
              <a:rPr lang="ar-YE" b="1" u="sng" dirty="0">
                <a:solidFill>
                  <a:srgbClr val="FFFF00"/>
                </a:solidFill>
              </a:rPr>
              <a:t>ما هي سلامة المرضى؟</a:t>
            </a:r>
            <a:r>
              <a:rPr lang="ar-YE" u="sng" dirty="0">
                <a:solidFill>
                  <a:srgbClr val="FFFF00"/>
                </a:solidFill>
              </a:rPr>
              <a:t> </a:t>
            </a:r>
          </a:p>
          <a:p>
            <a:r>
              <a:rPr lang="ar-YE" dirty="0">
                <a:solidFill>
                  <a:schemeClr val="bg1"/>
                </a:solidFill>
              </a:rPr>
              <a:t>سلامة المرضى هي أحد تخصصات الرعاية الصحية نشأ في سياق التعقيد المتزايد لنظم الرعاية الصحية وما ينجم عن ذلك من زيادة في حجم الأذى الذي يصيب المريض في مرافق الرعاية الصحية. </a:t>
            </a:r>
          </a:p>
        </p:txBody>
      </p:sp>
      <p:pic>
        <p:nvPicPr>
          <p:cNvPr id="1030" name="Picture 6" descr="Are Americans Worried About the Wrong Health Risks? - HealthyWomen">
            <a:extLst>
              <a:ext uri="{FF2B5EF4-FFF2-40B4-BE49-F238E27FC236}">
                <a16:creationId xmlns:a16="http://schemas.microsoft.com/office/drawing/2014/main" id="{FD51EA6E-2E60-B472-74EC-D5DF23D8BB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01" r="28471"/>
          <a:stretch/>
        </p:blipFill>
        <p:spPr bwMode="auto">
          <a:xfrm>
            <a:off x="382771" y="1143921"/>
            <a:ext cx="1307803" cy="1993310"/>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extLst>
              <a:ext uri="{FF2B5EF4-FFF2-40B4-BE49-F238E27FC236}">
                <a16:creationId xmlns:a16="http://schemas.microsoft.com/office/drawing/2014/main" id="{A806C688-F6BD-3C17-4E89-E780442EDC6B}"/>
              </a:ext>
            </a:extLst>
          </p:cNvPr>
          <p:cNvSpPr txBox="1"/>
          <p:nvPr/>
        </p:nvSpPr>
        <p:spPr>
          <a:xfrm>
            <a:off x="1105785" y="1610832"/>
            <a:ext cx="4571999" cy="923330"/>
          </a:xfrm>
          <a:prstGeom prst="rect">
            <a:avLst/>
          </a:prstGeom>
          <a:noFill/>
        </p:spPr>
        <p:txBody>
          <a:bodyPr wrap="square">
            <a:spAutoFit/>
          </a:bodyPr>
          <a:lstStyle/>
          <a:p>
            <a:r>
              <a:rPr lang="ar-YE" b="1" dirty="0">
                <a:solidFill>
                  <a:srgbClr val="FF0000"/>
                </a:solidFill>
              </a:rPr>
              <a:t>وتهدف سلامة المرضى إلى:</a:t>
            </a:r>
          </a:p>
          <a:p>
            <a:r>
              <a:rPr lang="ar-YE" b="1" dirty="0">
                <a:solidFill>
                  <a:srgbClr val="FF0000"/>
                </a:solidFill>
              </a:rPr>
              <a:t> </a:t>
            </a:r>
            <a:r>
              <a:rPr lang="ar-YE" dirty="0"/>
              <a:t>توقي المخاطر والأخطاء وأوجه الأذى التي يتعرض لها المرضى أثناء حصولهم على الرعاية الصحية، والحد منها. </a:t>
            </a:r>
          </a:p>
        </p:txBody>
      </p:sp>
      <p:sp>
        <p:nvSpPr>
          <p:cNvPr id="10" name="مربع نص 9">
            <a:extLst>
              <a:ext uri="{FF2B5EF4-FFF2-40B4-BE49-F238E27FC236}">
                <a16:creationId xmlns:a16="http://schemas.microsoft.com/office/drawing/2014/main" id="{D370551C-438E-E1F3-D03A-50B8DBA14977}"/>
              </a:ext>
            </a:extLst>
          </p:cNvPr>
          <p:cNvSpPr txBox="1"/>
          <p:nvPr/>
        </p:nvSpPr>
        <p:spPr>
          <a:xfrm>
            <a:off x="8516679" y="3228252"/>
            <a:ext cx="3498112" cy="1477328"/>
          </a:xfrm>
          <a:prstGeom prst="rect">
            <a:avLst/>
          </a:prstGeom>
          <a:solidFill>
            <a:srgbClr val="00B0F0"/>
          </a:solidFill>
        </p:spPr>
        <p:txBody>
          <a:bodyPr wrap="square">
            <a:spAutoFit/>
          </a:bodyPr>
          <a:lstStyle>
            <a:defPPr>
              <a:defRPr lang="ar-YE"/>
            </a:defPPr>
            <a:lvl1pPr>
              <a:defRPr b="1">
                <a:solidFill>
                  <a:srgbClr val="FF0000"/>
                </a:solidFill>
              </a:defRPr>
            </a:lvl1pPr>
          </a:lstStyle>
          <a:p>
            <a:r>
              <a:rPr lang="ar-YE" dirty="0">
                <a:solidFill>
                  <a:schemeClr val="bg1"/>
                </a:solidFill>
              </a:rPr>
              <a:t>ويتمثل حجر الزاوية لهذا التخصص في </a:t>
            </a:r>
            <a:r>
              <a:rPr lang="ar-YE" u="sng" dirty="0">
                <a:solidFill>
                  <a:srgbClr val="FFFF00"/>
                </a:solidFill>
              </a:rPr>
              <a:t>التحسين المستمر </a:t>
            </a:r>
            <a:r>
              <a:rPr lang="ar-YE" dirty="0">
                <a:solidFill>
                  <a:schemeClr val="bg1"/>
                </a:solidFill>
              </a:rPr>
              <a:t>القائم على التعلم من الأخطاء والأحداث الضارة. وتعتبر سلامة المرضى أمراً أساسياً لتقديم خدمات صحية أساسية عالية الجودة. </a:t>
            </a:r>
          </a:p>
        </p:txBody>
      </p:sp>
      <p:sp>
        <p:nvSpPr>
          <p:cNvPr id="12" name="مربع نص 11">
            <a:extLst>
              <a:ext uri="{FF2B5EF4-FFF2-40B4-BE49-F238E27FC236}">
                <a16:creationId xmlns:a16="http://schemas.microsoft.com/office/drawing/2014/main" id="{0DC81256-D295-E21B-B4D7-8535C43CD247}"/>
              </a:ext>
            </a:extLst>
          </p:cNvPr>
          <p:cNvSpPr txBox="1"/>
          <p:nvPr/>
        </p:nvSpPr>
        <p:spPr>
          <a:xfrm>
            <a:off x="2243463" y="3306727"/>
            <a:ext cx="3498117" cy="1203412"/>
          </a:xfrm>
          <a:prstGeom prst="rect">
            <a:avLst/>
          </a:prstGeom>
          <a:noFill/>
        </p:spPr>
        <p:txBody>
          <a:bodyPr wrap="square">
            <a:spAutoFit/>
          </a:bodyPr>
          <a:lstStyle/>
          <a:p>
            <a:r>
              <a:rPr lang="ar-YE" dirty="0"/>
              <a:t>وفي الواقع، هناك إجماع واضح على أنه ينبغي أن تكون الخدمات الصحية العالية الجودة المقدمة على مستوى العالم فعالة ومأمونة </a:t>
            </a:r>
            <a:r>
              <a:rPr lang="ar-YE" b="1" dirty="0">
                <a:solidFill>
                  <a:srgbClr val="FF0000"/>
                </a:solidFill>
              </a:rPr>
              <a:t>وتركز على الناس.</a:t>
            </a:r>
          </a:p>
        </p:txBody>
      </p:sp>
      <p:sp>
        <p:nvSpPr>
          <p:cNvPr id="14" name="مربع نص 13">
            <a:extLst>
              <a:ext uri="{FF2B5EF4-FFF2-40B4-BE49-F238E27FC236}">
                <a16:creationId xmlns:a16="http://schemas.microsoft.com/office/drawing/2014/main" id="{AB420AB4-B066-6914-C841-85294C5D7B6D}"/>
              </a:ext>
            </a:extLst>
          </p:cNvPr>
          <p:cNvSpPr txBox="1"/>
          <p:nvPr/>
        </p:nvSpPr>
        <p:spPr>
          <a:xfrm>
            <a:off x="8484780" y="5334113"/>
            <a:ext cx="3498112" cy="1200329"/>
          </a:xfrm>
          <a:prstGeom prst="rect">
            <a:avLst/>
          </a:prstGeom>
          <a:solidFill>
            <a:srgbClr val="00B0F0"/>
          </a:solidFill>
        </p:spPr>
        <p:txBody>
          <a:bodyPr wrap="square">
            <a:spAutoFit/>
          </a:bodyPr>
          <a:lstStyle>
            <a:defPPr>
              <a:defRPr lang="ar-YE"/>
            </a:defPPr>
            <a:lvl1pPr>
              <a:defRPr b="1">
                <a:solidFill>
                  <a:schemeClr val="bg1"/>
                </a:solidFill>
              </a:defRPr>
            </a:lvl1pPr>
          </a:lstStyle>
          <a:p>
            <a:r>
              <a:rPr lang="ar-YE" dirty="0"/>
              <a:t> وعلاوة على ذلك، كي يتسنى تحقيق الفوائد المرجوة من الرعاية الصحية الجيدة النوعية، يجب أن تكون الخدمات الصحية </a:t>
            </a:r>
            <a:r>
              <a:rPr lang="ar-YE" u="sng" dirty="0">
                <a:solidFill>
                  <a:srgbClr val="FFFF00"/>
                </a:solidFill>
              </a:rPr>
              <a:t>مناسبة</a:t>
            </a:r>
            <a:r>
              <a:rPr lang="ar-YE" dirty="0"/>
              <a:t> </a:t>
            </a:r>
            <a:r>
              <a:rPr lang="ar-YE" u="sng" dirty="0">
                <a:solidFill>
                  <a:srgbClr val="FFFF00"/>
                </a:solidFill>
              </a:rPr>
              <a:t>التوقيت</a:t>
            </a:r>
            <a:r>
              <a:rPr lang="ar-YE" dirty="0"/>
              <a:t> ومنصفة ومتكاملة وفعالة. </a:t>
            </a:r>
          </a:p>
        </p:txBody>
      </p:sp>
      <p:sp>
        <p:nvSpPr>
          <p:cNvPr id="16" name="مربع نص 15">
            <a:extLst>
              <a:ext uri="{FF2B5EF4-FFF2-40B4-BE49-F238E27FC236}">
                <a16:creationId xmlns:a16="http://schemas.microsoft.com/office/drawing/2014/main" id="{C3727EDC-C213-5ADF-AF57-D757DFDD941A}"/>
              </a:ext>
            </a:extLst>
          </p:cNvPr>
          <p:cNvSpPr txBox="1"/>
          <p:nvPr/>
        </p:nvSpPr>
        <p:spPr>
          <a:xfrm>
            <a:off x="2647503" y="4938386"/>
            <a:ext cx="3572544" cy="1754326"/>
          </a:xfrm>
          <a:prstGeom prst="rect">
            <a:avLst/>
          </a:prstGeom>
          <a:noFill/>
        </p:spPr>
        <p:txBody>
          <a:bodyPr wrap="square">
            <a:spAutoFit/>
          </a:bodyPr>
          <a:lstStyle/>
          <a:p>
            <a:r>
              <a:rPr lang="ar-YE" dirty="0"/>
              <a:t>ولضمان تنفيذ الاستراتيجيات المتعلقة بسلامة المرضى تنفيذاً ناجحاً، لابد من توافر </a:t>
            </a:r>
            <a:r>
              <a:rPr lang="ar-YE" b="1" dirty="0">
                <a:solidFill>
                  <a:srgbClr val="FF0000"/>
                </a:solidFill>
              </a:rPr>
              <a:t>سياسات واضحة وقدرات قيادية</a:t>
            </a:r>
            <a:r>
              <a:rPr lang="ar-YE" dirty="0"/>
              <a:t> وبيانات بشأن كيفية تحسين السلامة ومهنيين مهرة في مجال الرعاية الصحية، فضلاً عن المشاركة الفعالة للمرضى في الرعاية المقدمة لهم</a:t>
            </a:r>
          </a:p>
        </p:txBody>
      </p:sp>
      <p:pic>
        <p:nvPicPr>
          <p:cNvPr id="1032" name="Picture 8" descr="Hospitals improve health by helping patients enroll in health insurance |  HANYS">
            <a:extLst>
              <a:ext uri="{FF2B5EF4-FFF2-40B4-BE49-F238E27FC236}">
                <a16:creationId xmlns:a16="http://schemas.microsoft.com/office/drawing/2014/main" id="{9A200917-5D01-4DDA-84D7-25CE5F71C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010" y="3309809"/>
            <a:ext cx="2668772" cy="15232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enekie Foundation | Women's Health Education">
            <a:extLst>
              <a:ext uri="{FF2B5EF4-FFF2-40B4-BE49-F238E27FC236}">
                <a16:creationId xmlns:a16="http://schemas.microsoft.com/office/drawing/2014/main" id="{8E372110-9C81-CDB6-158C-DC40FFB32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39" y="3171584"/>
            <a:ext cx="1970564" cy="15232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ealth Care On Time (@healthcareontim) / Twitter">
            <a:extLst>
              <a:ext uri="{FF2B5EF4-FFF2-40B4-BE49-F238E27FC236}">
                <a16:creationId xmlns:a16="http://schemas.microsoft.com/office/drawing/2014/main" id="{96C0C436-0C7C-9A03-3C4A-162A354A14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18" t="10383" r="3768" b="16777"/>
          <a:stretch/>
        </p:blipFill>
        <p:spPr bwMode="auto">
          <a:xfrm>
            <a:off x="6358269" y="5035882"/>
            <a:ext cx="2126511" cy="1594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ring Healthcare From Within, by Pamela M. Tripp">
            <a:extLst>
              <a:ext uri="{FF2B5EF4-FFF2-40B4-BE49-F238E27FC236}">
                <a16:creationId xmlns:a16="http://schemas.microsoft.com/office/drawing/2014/main" id="{A40E18E1-47E8-0AA3-BF6F-0313E524CE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833" y="4949704"/>
            <a:ext cx="2110557" cy="1801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1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randombar(horizontal)">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down)">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randombar(horizontal)">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animEffect transition="in" filter="wipe(down)">
                                      <p:cBhvr>
                                        <p:cTn id="37" dur="500"/>
                                        <p:tgtEl>
                                          <p:spTgt spid="1030"/>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42" dur="500"/>
                                        <p:tgtEl>
                                          <p:spTgt spid="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randombar(horizontal)">
                                      <p:cBhvr>
                                        <p:cTn id="47" dur="500"/>
                                        <p:tgtEl>
                                          <p:spTgt spid="10"/>
                                        </p:tgtEl>
                                      </p:cBhvr>
                                    </p:animEffect>
                                  </p:childTnLst>
                                </p:cTn>
                              </p:par>
                              <p:par>
                                <p:cTn id="48" presetID="14" presetClass="entr" presetSubtype="10" fill="hold" nodeType="withEffect">
                                  <p:stCondLst>
                                    <p:cond delay="0"/>
                                  </p:stCondLst>
                                  <p:childTnLst>
                                    <p:set>
                                      <p:cBhvr>
                                        <p:cTn id="49" dur="1" fill="hold">
                                          <p:stCondLst>
                                            <p:cond delay="0"/>
                                          </p:stCondLst>
                                        </p:cTn>
                                        <p:tgtEl>
                                          <p:spTgt spid="1032"/>
                                        </p:tgtEl>
                                        <p:attrNameLst>
                                          <p:attrName>style.visibility</p:attrName>
                                        </p:attrNameLst>
                                      </p:cBhvr>
                                      <p:to>
                                        <p:strVal val="visible"/>
                                      </p:to>
                                    </p:set>
                                    <p:animEffect transition="in" filter="randombar(horizontal)">
                                      <p:cBhvr>
                                        <p:cTn id="50" dur="500"/>
                                        <p:tgtEl>
                                          <p:spTgt spid="1032"/>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1034"/>
                                        </p:tgtEl>
                                        <p:attrNameLst>
                                          <p:attrName>style.visibility</p:attrName>
                                        </p:attrNameLst>
                                      </p:cBhvr>
                                      <p:to>
                                        <p:strVal val="visible"/>
                                      </p:to>
                                    </p:set>
                                    <p:animEffect transition="in" filter="randombar(horizontal)">
                                      <p:cBhvr>
                                        <p:cTn id="55" dur="500"/>
                                        <p:tgtEl>
                                          <p:spTgt spid="1034"/>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randombar(horizontal)">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nodeType="clickEffect">
                                  <p:stCondLst>
                                    <p:cond delay="0"/>
                                  </p:stCondLst>
                                  <p:childTnLst>
                                    <p:set>
                                      <p:cBhvr>
                                        <p:cTn id="64" dur="1" fill="hold">
                                          <p:stCondLst>
                                            <p:cond delay="0"/>
                                          </p:stCondLst>
                                        </p:cTn>
                                        <p:tgtEl>
                                          <p:spTgt spid="1036"/>
                                        </p:tgtEl>
                                        <p:attrNameLst>
                                          <p:attrName>style.visibility</p:attrName>
                                        </p:attrNameLst>
                                      </p:cBhvr>
                                      <p:to>
                                        <p:strVal val="visible"/>
                                      </p:to>
                                    </p:set>
                                    <p:anim calcmode="lin" valueType="num">
                                      <p:cBhvr>
                                        <p:cTn id="65" dur="1000" fill="hold"/>
                                        <p:tgtEl>
                                          <p:spTgt spid="1036"/>
                                        </p:tgtEl>
                                        <p:attrNameLst>
                                          <p:attrName>ppt_w</p:attrName>
                                        </p:attrNameLst>
                                      </p:cBhvr>
                                      <p:tavLst>
                                        <p:tav tm="0">
                                          <p:val>
                                            <p:fltVal val="0"/>
                                          </p:val>
                                        </p:tav>
                                        <p:tav tm="100000">
                                          <p:val>
                                            <p:strVal val="#ppt_w"/>
                                          </p:val>
                                        </p:tav>
                                      </p:tavLst>
                                    </p:anim>
                                    <p:anim calcmode="lin" valueType="num">
                                      <p:cBhvr>
                                        <p:cTn id="66" dur="1000" fill="hold"/>
                                        <p:tgtEl>
                                          <p:spTgt spid="1036"/>
                                        </p:tgtEl>
                                        <p:attrNameLst>
                                          <p:attrName>ppt_h</p:attrName>
                                        </p:attrNameLst>
                                      </p:cBhvr>
                                      <p:tavLst>
                                        <p:tav tm="0">
                                          <p:val>
                                            <p:fltVal val="0"/>
                                          </p:val>
                                        </p:tav>
                                        <p:tav tm="100000">
                                          <p:val>
                                            <p:strVal val="#ppt_h"/>
                                          </p:val>
                                        </p:tav>
                                      </p:tavLst>
                                    </p:anim>
                                    <p:anim calcmode="lin" valueType="num">
                                      <p:cBhvr>
                                        <p:cTn id="67" dur="1000" fill="hold"/>
                                        <p:tgtEl>
                                          <p:spTgt spid="1036"/>
                                        </p:tgtEl>
                                        <p:attrNameLst>
                                          <p:attrName>style.rotation</p:attrName>
                                        </p:attrNameLst>
                                      </p:cBhvr>
                                      <p:tavLst>
                                        <p:tav tm="0">
                                          <p:val>
                                            <p:fltVal val="90"/>
                                          </p:val>
                                        </p:tav>
                                        <p:tav tm="100000">
                                          <p:val>
                                            <p:fltVal val="0"/>
                                          </p:val>
                                        </p:tav>
                                      </p:tavLst>
                                    </p:anim>
                                    <p:animEffect transition="in" filter="fade">
                                      <p:cBhvr>
                                        <p:cTn id="68" dur="1000"/>
                                        <p:tgtEl>
                                          <p:spTgt spid="1036"/>
                                        </p:tgtEl>
                                      </p:cBhvr>
                                    </p:animEffec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heel(1)">
                                      <p:cBhvr>
                                        <p:cTn id="73" dur="20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randombar(horizontal)">
                                      <p:cBhvr>
                                        <p:cTn id="78" dur="500"/>
                                        <p:tgtEl>
                                          <p:spTgt spid="16"/>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nodeType="clickEffect">
                                  <p:stCondLst>
                                    <p:cond delay="0"/>
                                  </p:stCondLst>
                                  <p:childTnLst>
                                    <p:set>
                                      <p:cBhvr>
                                        <p:cTn id="82" dur="1" fill="hold">
                                          <p:stCondLst>
                                            <p:cond delay="0"/>
                                          </p:stCondLst>
                                        </p:cTn>
                                        <p:tgtEl>
                                          <p:spTgt spid="1040"/>
                                        </p:tgtEl>
                                        <p:attrNameLst>
                                          <p:attrName>style.visibility</p:attrName>
                                        </p:attrNameLst>
                                      </p:cBhvr>
                                      <p:to>
                                        <p:strVal val="visible"/>
                                      </p:to>
                                    </p:set>
                                    <p:animEffect transition="in" filter="wipe(down)">
                                      <p:cBhvr>
                                        <p:cTn id="83" dur="580">
                                          <p:stCondLst>
                                            <p:cond delay="0"/>
                                          </p:stCondLst>
                                        </p:cTn>
                                        <p:tgtEl>
                                          <p:spTgt spid="1040"/>
                                        </p:tgtEl>
                                      </p:cBhvr>
                                    </p:animEffect>
                                    <p:anim calcmode="lin" valueType="num">
                                      <p:cBhvr>
                                        <p:cTn id="84" dur="1822" tmFilter="0,0; 0.14,0.36; 0.43,0.73; 0.71,0.91; 1.0,1.0">
                                          <p:stCondLst>
                                            <p:cond delay="0"/>
                                          </p:stCondLst>
                                        </p:cTn>
                                        <p:tgtEl>
                                          <p:spTgt spid="1040"/>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1040"/>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1040"/>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1040"/>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1040"/>
                                        </p:tgtEl>
                                        <p:attrNameLst>
                                          <p:attrName>ppt_y</p:attrName>
                                        </p:attrNameLst>
                                      </p:cBhvr>
                                      <p:tavLst>
                                        <p:tav tm="0" fmla="#ppt_y-sin(pi*$)/81">
                                          <p:val>
                                            <p:fltVal val="0"/>
                                          </p:val>
                                        </p:tav>
                                        <p:tav tm="100000">
                                          <p:val>
                                            <p:fltVal val="1"/>
                                          </p:val>
                                        </p:tav>
                                      </p:tavLst>
                                    </p:anim>
                                    <p:animScale>
                                      <p:cBhvr>
                                        <p:cTn id="89" dur="26">
                                          <p:stCondLst>
                                            <p:cond delay="650"/>
                                          </p:stCondLst>
                                        </p:cTn>
                                        <p:tgtEl>
                                          <p:spTgt spid="1040"/>
                                        </p:tgtEl>
                                      </p:cBhvr>
                                      <p:to x="100000" y="60000"/>
                                    </p:animScale>
                                    <p:animScale>
                                      <p:cBhvr>
                                        <p:cTn id="90" dur="166" decel="50000">
                                          <p:stCondLst>
                                            <p:cond delay="676"/>
                                          </p:stCondLst>
                                        </p:cTn>
                                        <p:tgtEl>
                                          <p:spTgt spid="1040"/>
                                        </p:tgtEl>
                                      </p:cBhvr>
                                      <p:to x="100000" y="100000"/>
                                    </p:animScale>
                                    <p:animScale>
                                      <p:cBhvr>
                                        <p:cTn id="91" dur="26">
                                          <p:stCondLst>
                                            <p:cond delay="1312"/>
                                          </p:stCondLst>
                                        </p:cTn>
                                        <p:tgtEl>
                                          <p:spTgt spid="1040"/>
                                        </p:tgtEl>
                                      </p:cBhvr>
                                      <p:to x="100000" y="80000"/>
                                    </p:animScale>
                                    <p:animScale>
                                      <p:cBhvr>
                                        <p:cTn id="92" dur="166" decel="50000">
                                          <p:stCondLst>
                                            <p:cond delay="1338"/>
                                          </p:stCondLst>
                                        </p:cTn>
                                        <p:tgtEl>
                                          <p:spTgt spid="1040"/>
                                        </p:tgtEl>
                                      </p:cBhvr>
                                      <p:to x="100000" y="100000"/>
                                    </p:animScale>
                                    <p:animScale>
                                      <p:cBhvr>
                                        <p:cTn id="93" dur="26">
                                          <p:stCondLst>
                                            <p:cond delay="1642"/>
                                          </p:stCondLst>
                                        </p:cTn>
                                        <p:tgtEl>
                                          <p:spTgt spid="1040"/>
                                        </p:tgtEl>
                                      </p:cBhvr>
                                      <p:to x="100000" y="90000"/>
                                    </p:animScale>
                                    <p:animScale>
                                      <p:cBhvr>
                                        <p:cTn id="94" dur="166" decel="50000">
                                          <p:stCondLst>
                                            <p:cond delay="1668"/>
                                          </p:stCondLst>
                                        </p:cTn>
                                        <p:tgtEl>
                                          <p:spTgt spid="1040"/>
                                        </p:tgtEl>
                                      </p:cBhvr>
                                      <p:to x="100000" y="100000"/>
                                    </p:animScale>
                                    <p:animScale>
                                      <p:cBhvr>
                                        <p:cTn id="95" dur="26">
                                          <p:stCondLst>
                                            <p:cond delay="1808"/>
                                          </p:stCondLst>
                                        </p:cTn>
                                        <p:tgtEl>
                                          <p:spTgt spid="1040"/>
                                        </p:tgtEl>
                                      </p:cBhvr>
                                      <p:to x="100000" y="95000"/>
                                    </p:animScale>
                                    <p:animScale>
                                      <p:cBhvr>
                                        <p:cTn id="96" dur="166" decel="50000">
                                          <p:stCondLst>
                                            <p:cond delay="1834"/>
                                          </p:stCondLst>
                                        </p:cTn>
                                        <p:tgtEl>
                                          <p:spTgt spid="104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0" grpId="0" animBg="1"/>
      <p:bldP spid="12" grpId="0"/>
      <p:bldP spid="14"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0F2109A3-3557-9BB6-62FC-F15E0F9163EE}"/>
              </a:ext>
            </a:extLst>
          </p:cNvPr>
          <p:cNvSpPr/>
          <p:nvPr/>
        </p:nvSpPr>
        <p:spPr>
          <a:xfrm>
            <a:off x="10153665" y="1233833"/>
            <a:ext cx="1914514" cy="5462243"/>
          </a:xfrm>
          <a:prstGeom prst="roundRect">
            <a:avLst>
              <a:gd name="adj" fmla="val 861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مستطيل 2">
            <a:extLst>
              <a:ext uri="{FF2B5EF4-FFF2-40B4-BE49-F238E27FC236}">
                <a16:creationId xmlns:a16="http://schemas.microsoft.com/office/drawing/2014/main" id="{03931EDF-F185-A7D5-A6C4-64FD8233F899}"/>
              </a:ext>
            </a:extLst>
          </p:cNvPr>
          <p:cNvSpPr/>
          <p:nvPr/>
        </p:nvSpPr>
        <p:spPr>
          <a:xfrm>
            <a:off x="10153662" y="1863006"/>
            <a:ext cx="1924038" cy="3204294"/>
          </a:xfrm>
          <a:prstGeom prst="rect">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dirty="0"/>
          </a:p>
        </p:txBody>
      </p:sp>
      <p:sp>
        <p:nvSpPr>
          <p:cNvPr id="5" name="مستطيل: زوايا مستديرة 4">
            <a:extLst>
              <a:ext uri="{FF2B5EF4-FFF2-40B4-BE49-F238E27FC236}">
                <a16:creationId xmlns:a16="http://schemas.microsoft.com/office/drawing/2014/main" id="{B3FCE6B1-6F86-222C-8DAB-FB6A23B7E607}"/>
              </a:ext>
            </a:extLst>
          </p:cNvPr>
          <p:cNvSpPr/>
          <p:nvPr/>
        </p:nvSpPr>
        <p:spPr>
          <a:xfrm>
            <a:off x="8143889" y="1233832"/>
            <a:ext cx="1914514" cy="5462243"/>
          </a:xfrm>
          <a:prstGeom prst="roundRect">
            <a:avLst>
              <a:gd name="adj" fmla="val 861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6" name="مستطيل 5">
            <a:extLst>
              <a:ext uri="{FF2B5EF4-FFF2-40B4-BE49-F238E27FC236}">
                <a16:creationId xmlns:a16="http://schemas.microsoft.com/office/drawing/2014/main" id="{F4490120-3B2C-01ED-4738-160BBE845ECC}"/>
              </a:ext>
            </a:extLst>
          </p:cNvPr>
          <p:cNvSpPr/>
          <p:nvPr/>
        </p:nvSpPr>
        <p:spPr>
          <a:xfrm>
            <a:off x="8143887" y="1863006"/>
            <a:ext cx="1914513" cy="3204294"/>
          </a:xfrm>
          <a:prstGeom prst="rect">
            <a:avLst/>
          </a:prstGeom>
          <a:solidFill>
            <a:schemeClr val="accent3">
              <a:lumMod val="60000"/>
              <a:lumOff val="40000"/>
            </a:schemeClr>
          </a:solidFill>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8" name="مستطيل: زوايا مستديرة 7">
            <a:extLst>
              <a:ext uri="{FF2B5EF4-FFF2-40B4-BE49-F238E27FC236}">
                <a16:creationId xmlns:a16="http://schemas.microsoft.com/office/drawing/2014/main" id="{9F5AD20F-8720-685F-EDA9-D12AA1531DD3}"/>
              </a:ext>
            </a:extLst>
          </p:cNvPr>
          <p:cNvSpPr/>
          <p:nvPr/>
        </p:nvSpPr>
        <p:spPr>
          <a:xfrm>
            <a:off x="6134107" y="1233831"/>
            <a:ext cx="1914514" cy="5462243"/>
          </a:xfrm>
          <a:prstGeom prst="roundRect">
            <a:avLst>
              <a:gd name="adj" fmla="val 86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9" name="مستطيل 8">
            <a:extLst>
              <a:ext uri="{FF2B5EF4-FFF2-40B4-BE49-F238E27FC236}">
                <a16:creationId xmlns:a16="http://schemas.microsoft.com/office/drawing/2014/main" id="{2D2B6876-8484-DEA4-18F4-1627BEB62186}"/>
              </a:ext>
            </a:extLst>
          </p:cNvPr>
          <p:cNvSpPr/>
          <p:nvPr/>
        </p:nvSpPr>
        <p:spPr>
          <a:xfrm>
            <a:off x="6134106" y="1863006"/>
            <a:ext cx="1914513" cy="3204294"/>
          </a:xfrm>
          <a:prstGeom prst="rect">
            <a:avLst/>
          </a:prstGeom>
          <a:solidFill>
            <a:schemeClr val="accent2">
              <a:lumMod val="40000"/>
              <a:lumOff val="60000"/>
            </a:schemeClr>
          </a:solidFill>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11" name="مستطيل: زوايا مستديرة 10">
            <a:extLst>
              <a:ext uri="{FF2B5EF4-FFF2-40B4-BE49-F238E27FC236}">
                <a16:creationId xmlns:a16="http://schemas.microsoft.com/office/drawing/2014/main" id="{97C14CF9-053B-2B94-C3F1-71D2A581FF0F}"/>
              </a:ext>
            </a:extLst>
          </p:cNvPr>
          <p:cNvSpPr/>
          <p:nvPr/>
        </p:nvSpPr>
        <p:spPr>
          <a:xfrm>
            <a:off x="4105276" y="1233831"/>
            <a:ext cx="1914514" cy="5462243"/>
          </a:xfrm>
          <a:prstGeom prst="roundRect">
            <a:avLst>
              <a:gd name="adj" fmla="val 861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12" name="مستطيل 11">
            <a:extLst>
              <a:ext uri="{FF2B5EF4-FFF2-40B4-BE49-F238E27FC236}">
                <a16:creationId xmlns:a16="http://schemas.microsoft.com/office/drawing/2014/main" id="{05A92E5E-D6A0-8104-CE5C-04908FD23EFD}"/>
              </a:ext>
            </a:extLst>
          </p:cNvPr>
          <p:cNvSpPr/>
          <p:nvPr/>
        </p:nvSpPr>
        <p:spPr>
          <a:xfrm>
            <a:off x="4105275" y="1863006"/>
            <a:ext cx="1914513" cy="3204294"/>
          </a:xfrm>
          <a:prstGeom prst="rect">
            <a:avLst/>
          </a:prstGeom>
          <a:solidFill>
            <a:schemeClr val="accent6">
              <a:lumMod val="20000"/>
              <a:lumOff val="80000"/>
            </a:schemeClr>
          </a:solidFill>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14" name="مستطيل: زوايا مستديرة 13">
            <a:extLst>
              <a:ext uri="{FF2B5EF4-FFF2-40B4-BE49-F238E27FC236}">
                <a16:creationId xmlns:a16="http://schemas.microsoft.com/office/drawing/2014/main" id="{51D0BC32-2333-C854-92C3-5AADB59BD613}"/>
              </a:ext>
            </a:extLst>
          </p:cNvPr>
          <p:cNvSpPr/>
          <p:nvPr/>
        </p:nvSpPr>
        <p:spPr>
          <a:xfrm>
            <a:off x="2095501" y="1233831"/>
            <a:ext cx="1914514" cy="5462243"/>
          </a:xfrm>
          <a:prstGeom prst="roundRect">
            <a:avLst>
              <a:gd name="adj" fmla="val 861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15" name="مستطيل 14">
            <a:extLst>
              <a:ext uri="{FF2B5EF4-FFF2-40B4-BE49-F238E27FC236}">
                <a16:creationId xmlns:a16="http://schemas.microsoft.com/office/drawing/2014/main" id="{62BB2085-BB64-4CB2-D22B-4C38A47430C2}"/>
              </a:ext>
            </a:extLst>
          </p:cNvPr>
          <p:cNvSpPr/>
          <p:nvPr/>
        </p:nvSpPr>
        <p:spPr>
          <a:xfrm>
            <a:off x="2095500" y="1863006"/>
            <a:ext cx="1914513" cy="3204294"/>
          </a:xfrm>
          <a:prstGeom prst="rect">
            <a:avLst/>
          </a:prstGeom>
          <a:solidFill>
            <a:schemeClr val="accent5">
              <a:lumMod val="40000"/>
              <a:lumOff val="60000"/>
            </a:schemeClr>
          </a:solidFill>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17" name="مستطيل: زوايا مستديرة 16">
            <a:extLst>
              <a:ext uri="{FF2B5EF4-FFF2-40B4-BE49-F238E27FC236}">
                <a16:creationId xmlns:a16="http://schemas.microsoft.com/office/drawing/2014/main" id="{48EF76F1-3F07-825C-2BD2-43E32C18B139}"/>
              </a:ext>
            </a:extLst>
          </p:cNvPr>
          <p:cNvSpPr/>
          <p:nvPr/>
        </p:nvSpPr>
        <p:spPr>
          <a:xfrm>
            <a:off x="38101" y="1233831"/>
            <a:ext cx="1914514" cy="5462243"/>
          </a:xfrm>
          <a:prstGeom prst="roundRect">
            <a:avLst>
              <a:gd name="adj" fmla="val 861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18" name="مستطيل 17">
            <a:extLst>
              <a:ext uri="{FF2B5EF4-FFF2-40B4-BE49-F238E27FC236}">
                <a16:creationId xmlns:a16="http://schemas.microsoft.com/office/drawing/2014/main" id="{70FD68B3-9AE5-A836-1DDC-3EC01153B270}"/>
              </a:ext>
            </a:extLst>
          </p:cNvPr>
          <p:cNvSpPr/>
          <p:nvPr/>
        </p:nvSpPr>
        <p:spPr>
          <a:xfrm>
            <a:off x="38100" y="1863006"/>
            <a:ext cx="1914513" cy="3204294"/>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20" name="مخطط انسيابي: مهلة 19">
            <a:extLst>
              <a:ext uri="{FF2B5EF4-FFF2-40B4-BE49-F238E27FC236}">
                <a16:creationId xmlns:a16="http://schemas.microsoft.com/office/drawing/2014/main" id="{756DDD1C-3DFC-42EB-CC6A-720B92C8F40D}"/>
              </a:ext>
            </a:extLst>
          </p:cNvPr>
          <p:cNvSpPr/>
          <p:nvPr/>
        </p:nvSpPr>
        <p:spPr>
          <a:xfrm rot="16200000" flipH="1">
            <a:off x="8568176" y="1014848"/>
            <a:ext cx="1065930" cy="1495429"/>
          </a:xfrm>
          <a:prstGeom prst="flowChartDelay">
            <a:avLst/>
          </a:prstGeom>
          <a:ln>
            <a:solidFill>
              <a:srgbClr val="00B0F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الثاني</a:t>
            </a:r>
          </a:p>
        </p:txBody>
      </p:sp>
      <p:sp>
        <p:nvSpPr>
          <p:cNvPr id="23" name="مخطط انسيابي: مهلة 22">
            <a:extLst>
              <a:ext uri="{FF2B5EF4-FFF2-40B4-BE49-F238E27FC236}">
                <a16:creationId xmlns:a16="http://schemas.microsoft.com/office/drawing/2014/main" id="{BCBFEBEC-42F3-DEDB-F33E-8C52A51C89F4}"/>
              </a:ext>
            </a:extLst>
          </p:cNvPr>
          <p:cNvSpPr/>
          <p:nvPr/>
        </p:nvSpPr>
        <p:spPr>
          <a:xfrm rot="16200000" flipH="1">
            <a:off x="10597010" y="1014854"/>
            <a:ext cx="1065930" cy="1495429"/>
          </a:xfrm>
          <a:prstGeom prst="flowChartDelay">
            <a:avLst/>
          </a:prstGeom>
          <a:ln>
            <a:solidFill>
              <a:srgbClr val="C0000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الأول</a:t>
            </a:r>
          </a:p>
        </p:txBody>
      </p:sp>
      <p:sp>
        <p:nvSpPr>
          <p:cNvPr id="24" name="مخطط انسيابي: مهلة 23">
            <a:extLst>
              <a:ext uri="{FF2B5EF4-FFF2-40B4-BE49-F238E27FC236}">
                <a16:creationId xmlns:a16="http://schemas.microsoft.com/office/drawing/2014/main" id="{28796EF3-EA1C-9661-DE39-69102401B63B}"/>
              </a:ext>
            </a:extLst>
          </p:cNvPr>
          <p:cNvSpPr/>
          <p:nvPr/>
        </p:nvSpPr>
        <p:spPr>
          <a:xfrm rot="16200000" flipH="1">
            <a:off x="6539349" y="1014851"/>
            <a:ext cx="1065930" cy="1495429"/>
          </a:xfrm>
          <a:prstGeom prst="flowChartDelay">
            <a:avLst/>
          </a:prstGeom>
          <a:ln>
            <a:solidFill>
              <a:srgbClr val="00B05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الثالث</a:t>
            </a:r>
          </a:p>
        </p:txBody>
      </p:sp>
      <p:sp>
        <p:nvSpPr>
          <p:cNvPr id="25" name="مخطط انسيابي: مهلة 24">
            <a:extLst>
              <a:ext uri="{FF2B5EF4-FFF2-40B4-BE49-F238E27FC236}">
                <a16:creationId xmlns:a16="http://schemas.microsoft.com/office/drawing/2014/main" id="{1D212E78-8295-EF97-5D94-4D54D79D32AC}"/>
              </a:ext>
            </a:extLst>
          </p:cNvPr>
          <p:cNvSpPr/>
          <p:nvPr/>
        </p:nvSpPr>
        <p:spPr>
          <a:xfrm rot="16200000" flipH="1">
            <a:off x="4501000" y="1014849"/>
            <a:ext cx="1065930" cy="1495429"/>
          </a:xfrm>
          <a:prstGeom prst="flowChartDelay">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الرابع</a:t>
            </a:r>
          </a:p>
        </p:txBody>
      </p:sp>
      <p:sp>
        <p:nvSpPr>
          <p:cNvPr id="26" name="مخطط انسيابي: مهلة 25">
            <a:extLst>
              <a:ext uri="{FF2B5EF4-FFF2-40B4-BE49-F238E27FC236}">
                <a16:creationId xmlns:a16="http://schemas.microsoft.com/office/drawing/2014/main" id="{15EE509D-6E0A-C404-0300-C416B983267D}"/>
              </a:ext>
            </a:extLst>
          </p:cNvPr>
          <p:cNvSpPr/>
          <p:nvPr/>
        </p:nvSpPr>
        <p:spPr>
          <a:xfrm rot="16200000" flipH="1">
            <a:off x="2526621" y="929129"/>
            <a:ext cx="1065930" cy="1666870"/>
          </a:xfrm>
          <a:prstGeom prst="flowChartDelay">
            <a:avLst/>
          </a:prstGeom>
          <a:ln>
            <a:solidFill>
              <a:srgbClr val="7030A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الخامس</a:t>
            </a:r>
          </a:p>
        </p:txBody>
      </p:sp>
      <p:sp>
        <p:nvSpPr>
          <p:cNvPr id="27" name="مخطط انسيابي: مهلة 26">
            <a:extLst>
              <a:ext uri="{FF2B5EF4-FFF2-40B4-BE49-F238E27FC236}">
                <a16:creationId xmlns:a16="http://schemas.microsoft.com/office/drawing/2014/main" id="{967FBDF5-1978-DEAD-04FD-16647B28D889}"/>
              </a:ext>
            </a:extLst>
          </p:cNvPr>
          <p:cNvSpPr/>
          <p:nvPr/>
        </p:nvSpPr>
        <p:spPr>
          <a:xfrm rot="16200000" flipH="1">
            <a:off x="456106" y="957699"/>
            <a:ext cx="1065930" cy="1609728"/>
          </a:xfrm>
          <a:prstGeom prst="flowChartDelay">
            <a:avLst/>
          </a:prstGeom>
          <a:ln>
            <a:solidFill>
              <a:srgbClr val="0070C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السادس</a:t>
            </a:r>
          </a:p>
        </p:txBody>
      </p:sp>
      <p:sp>
        <p:nvSpPr>
          <p:cNvPr id="30" name="مربع نص 29">
            <a:extLst>
              <a:ext uri="{FF2B5EF4-FFF2-40B4-BE49-F238E27FC236}">
                <a16:creationId xmlns:a16="http://schemas.microsoft.com/office/drawing/2014/main" id="{6D0DCB45-FE7A-3D02-EDC6-0B8CB7268E4F}"/>
              </a:ext>
            </a:extLst>
          </p:cNvPr>
          <p:cNvSpPr txBox="1"/>
          <p:nvPr/>
        </p:nvSpPr>
        <p:spPr>
          <a:xfrm>
            <a:off x="10191766" y="5339586"/>
            <a:ext cx="1847845" cy="1015663"/>
          </a:xfrm>
          <a:prstGeom prst="rect">
            <a:avLst/>
          </a:prstGeom>
          <a:noFill/>
        </p:spPr>
        <p:txBody>
          <a:bodyPr wrap="square" rtlCol="1">
            <a:spAutoFit/>
          </a:bodyPr>
          <a:lstStyle/>
          <a:p>
            <a:pPr algn="ctr"/>
            <a:r>
              <a:rPr lang="ar-YE" sz="2000" dirty="0">
                <a:solidFill>
                  <a:schemeClr val="bg1"/>
                </a:solidFill>
              </a:rPr>
              <a:t>التعرف على المريض بالطريقة الصحيحة </a:t>
            </a:r>
          </a:p>
        </p:txBody>
      </p:sp>
      <p:sp>
        <p:nvSpPr>
          <p:cNvPr id="31" name="مربع نص 30">
            <a:extLst>
              <a:ext uri="{FF2B5EF4-FFF2-40B4-BE49-F238E27FC236}">
                <a16:creationId xmlns:a16="http://schemas.microsoft.com/office/drawing/2014/main" id="{8AC35805-0868-56EE-8EDA-F4D031D927B9}"/>
              </a:ext>
            </a:extLst>
          </p:cNvPr>
          <p:cNvSpPr txBox="1"/>
          <p:nvPr/>
        </p:nvSpPr>
        <p:spPr>
          <a:xfrm>
            <a:off x="8177217" y="5539609"/>
            <a:ext cx="1847845" cy="707886"/>
          </a:xfrm>
          <a:prstGeom prst="rect">
            <a:avLst/>
          </a:prstGeom>
          <a:noFill/>
        </p:spPr>
        <p:txBody>
          <a:bodyPr wrap="square" rtlCol="1">
            <a:spAutoFit/>
          </a:bodyPr>
          <a:lstStyle/>
          <a:p>
            <a:pPr algn="ctr"/>
            <a:r>
              <a:rPr lang="ar-YE" sz="2000" dirty="0">
                <a:solidFill>
                  <a:schemeClr val="bg1"/>
                </a:solidFill>
              </a:rPr>
              <a:t>تحسين التواصل الفعال </a:t>
            </a:r>
          </a:p>
        </p:txBody>
      </p:sp>
      <p:sp>
        <p:nvSpPr>
          <p:cNvPr id="32" name="مربع نص 31">
            <a:extLst>
              <a:ext uri="{FF2B5EF4-FFF2-40B4-BE49-F238E27FC236}">
                <a16:creationId xmlns:a16="http://schemas.microsoft.com/office/drawing/2014/main" id="{70172E25-BAAE-F31C-EEFD-DF9041038604}"/>
              </a:ext>
            </a:extLst>
          </p:cNvPr>
          <p:cNvSpPr txBox="1"/>
          <p:nvPr/>
        </p:nvSpPr>
        <p:spPr>
          <a:xfrm>
            <a:off x="6167434" y="5372100"/>
            <a:ext cx="1871666" cy="1021247"/>
          </a:xfrm>
          <a:prstGeom prst="rect">
            <a:avLst/>
          </a:prstGeom>
          <a:noFill/>
        </p:spPr>
        <p:txBody>
          <a:bodyPr wrap="square" rtlCol="1">
            <a:spAutoFit/>
          </a:bodyPr>
          <a:lstStyle/>
          <a:p>
            <a:pPr algn="ctr"/>
            <a:r>
              <a:rPr lang="ar-YE" sz="2000" dirty="0">
                <a:solidFill>
                  <a:schemeClr val="bg1"/>
                </a:solidFill>
              </a:rPr>
              <a:t>تحسين سلامة الأدوية عالية الخطورة</a:t>
            </a:r>
          </a:p>
        </p:txBody>
      </p:sp>
      <p:sp>
        <p:nvSpPr>
          <p:cNvPr id="33" name="مربع نص 32">
            <a:extLst>
              <a:ext uri="{FF2B5EF4-FFF2-40B4-BE49-F238E27FC236}">
                <a16:creationId xmlns:a16="http://schemas.microsoft.com/office/drawing/2014/main" id="{8FB14AE7-F9A9-B51B-D8A4-5FC7EFBD8072}"/>
              </a:ext>
            </a:extLst>
          </p:cNvPr>
          <p:cNvSpPr txBox="1"/>
          <p:nvPr/>
        </p:nvSpPr>
        <p:spPr>
          <a:xfrm>
            <a:off x="4138609" y="5263384"/>
            <a:ext cx="1847845" cy="1323439"/>
          </a:xfrm>
          <a:prstGeom prst="rect">
            <a:avLst/>
          </a:prstGeom>
          <a:noFill/>
        </p:spPr>
        <p:txBody>
          <a:bodyPr wrap="square" rtlCol="1">
            <a:spAutoFit/>
          </a:bodyPr>
          <a:lstStyle/>
          <a:p>
            <a:pPr algn="ctr"/>
            <a:r>
              <a:rPr lang="ar-YE" sz="2000" dirty="0">
                <a:solidFill>
                  <a:schemeClr val="bg1"/>
                </a:solidFill>
              </a:rPr>
              <a:t>التحقق من الموقع الصحيح والإجراء الصحيح والجراحة الصحيحة </a:t>
            </a:r>
          </a:p>
        </p:txBody>
      </p:sp>
      <p:sp>
        <p:nvSpPr>
          <p:cNvPr id="34" name="مربع نص 33">
            <a:extLst>
              <a:ext uri="{FF2B5EF4-FFF2-40B4-BE49-F238E27FC236}">
                <a16:creationId xmlns:a16="http://schemas.microsoft.com/office/drawing/2014/main" id="{DB5D324E-5090-E9A3-9F04-BD20C2330534}"/>
              </a:ext>
            </a:extLst>
          </p:cNvPr>
          <p:cNvSpPr txBox="1"/>
          <p:nvPr/>
        </p:nvSpPr>
        <p:spPr>
          <a:xfrm>
            <a:off x="2138359" y="5568184"/>
            <a:ext cx="1847845" cy="400110"/>
          </a:xfrm>
          <a:prstGeom prst="rect">
            <a:avLst/>
          </a:prstGeom>
          <a:noFill/>
        </p:spPr>
        <p:txBody>
          <a:bodyPr wrap="square" rtlCol="1">
            <a:spAutoFit/>
          </a:bodyPr>
          <a:lstStyle/>
          <a:p>
            <a:pPr algn="ctr"/>
            <a:r>
              <a:rPr lang="ar-YE" sz="2000" dirty="0">
                <a:solidFill>
                  <a:schemeClr val="bg1"/>
                </a:solidFill>
              </a:rPr>
              <a:t>تقليل مخاطر العدوى </a:t>
            </a:r>
          </a:p>
        </p:txBody>
      </p:sp>
      <p:sp>
        <p:nvSpPr>
          <p:cNvPr id="35" name="مربع نص 34">
            <a:extLst>
              <a:ext uri="{FF2B5EF4-FFF2-40B4-BE49-F238E27FC236}">
                <a16:creationId xmlns:a16="http://schemas.microsoft.com/office/drawing/2014/main" id="{F4F923D6-5F4F-34C8-7E5F-796B790EBE8F}"/>
              </a:ext>
            </a:extLst>
          </p:cNvPr>
          <p:cNvSpPr txBox="1"/>
          <p:nvPr/>
        </p:nvSpPr>
        <p:spPr>
          <a:xfrm>
            <a:off x="80959" y="5539609"/>
            <a:ext cx="1847845" cy="707886"/>
          </a:xfrm>
          <a:prstGeom prst="rect">
            <a:avLst/>
          </a:prstGeom>
          <a:noFill/>
        </p:spPr>
        <p:txBody>
          <a:bodyPr wrap="square" rtlCol="1">
            <a:spAutoFit/>
          </a:bodyPr>
          <a:lstStyle/>
          <a:p>
            <a:pPr lvl="1" algn="ctr"/>
            <a:r>
              <a:rPr lang="ar-YE" sz="2000" dirty="0">
                <a:solidFill>
                  <a:schemeClr val="bg1"/>
                </a:solidFill>
              </a:rPr>
              <a:t>تقليل مخاطر السقوط </a:t>
            </a:r>
          </a:p>
        </p:txBody>
      </p:sp>
      <p:pic>
        <p:nvPicPr>
          <p:cNvPr id="44" name="صورة 43">
            <a:extLst>
              <a:ext uri="{FF2B5EF4-FFF2-40B4-BE49-F238E27FC236}">
                <a16:creationId xmlns:a16="http://schemas.microsoft.com/office/drawing/2014/main" id="{551AA7A2-2E0E-B0DB-3047-3F23748CD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612" y="2567815"/>
            <a:ext cx="1740616" cy="1994656"/>
          </a:xfrm>
          <a:prstGeom prst="rect">
            <a:avLst/>
          </a:prstGeom>
        </p:spPr>
      </p:pic>
      <p:pic>
        <p:nvPicPr>
          <p:cNvPr id="46" name="صورة 45">
            <a:extLst>
              <a:ext uri="{FF2B5EF4-FFF2-40B4-BE49-F238E27FC236}">
                <a16:creationId xmlns:a16="http://schemas.microsoft.com/office/drawing/2014/main" id="{20B3A7DE-09C5-51FE-6BD9-DE5423567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024" y="2808169"/>
            <a:ext cx="1865689" cy="1513948"/>
          </a:xfrm>
          <a:prstGeom prst="rect">
            <a:avLst/>
          </a:prstGeom>
        </p:spPr>
      </p:pic>
      <p:pic>
        <p:nvPicPr>
          <p:cNvPr id="48" name="صورة 47">
            <a:extLst>
              <a:ext uri="{FF2B5EF4-FFF2-40B4-BE49-F238E27FC236}">
                <a16:creationId xmlns:a16="http://schemas.microsoft.com/office/drawing/2014/main" id="{F1BD5608-7C90-166B-8FD9-FFAEED32B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39" y="2577340"/>
            <a:ext cx="1956443" cy="2180275"/>
          </a:xfrm>
          <a:prstGeom prst="rect">
            <a:avLst/>
          </a:prstGeom>
        </p:spPr>
      </p:pic>
      <p:pic>
        <p:nvPicPr>
          <p:cNvPr id="52" name="صورة 51" descr="صورة تحتوي على داكن, ليلة, سماء الليل&#10;&#10;تم إنشاء الوصف تلقائياً">
            <a:extLst>
              <a:ext uri="{FF2B5EF4-FFF2-40B4-BE49-F238E27FC236}">
                <a16:creationId xmlns:a16="http://schemas.microsoft.com/office/drawing/2014/main" id="{D8716105-796D-1CBC-5527-F3A2957823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2659" y="2622122"/>
            <a:ext cx="2081190" cy="2081190"/>
          </a:xfrm>
          <a:prstGeom prst="rect">
            <a:avLst/>
          </a:prstGeom>
        </p:spPr>
      </p:pic>
      <p:pic>
        <p:nvPicPr>
          <p:cNvPr id="56" name="صورة 55" descr="صورة تحتوي على نص&#10;&#10;تم إنشاء الوصف تلقائياً">
            <a:extLst>
              <a:ext uri="{FF2B5EF4-FFF2-40B4-BE49-F238E27FC236}">
                <a16:creationId xmlns:a16="http://schemas.microsoft.com/office/drawing/2014/main" id="{5BCBD8E4-8F3A-970A-9A64-9C7104FFA3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1730" y="2430723"/>
            <a:ext cx="1952618" cy="2272589"/>
          </a:xfrm>
          <a:prstGeom prst="rect">
            <a:avLst/>
          </a:prstGeom>
        </p:spPr>
      </p:pic>
      <p:pic>
        <p:nvPicPr>
          <p:cNvPr id="58" name="صورة 57">
            <a:extLst>
              <a:ext uri="{FF2B5EF4-FFF2-40B4-BE49-F238E27FC236}">
                <a16:creationId xmlns:a16="http://schemas.microsoft.com/office/drawing/2014/main" id="{C67B5180-D7E2-C45B-27FE-0C9982FDC8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6476" y="2688863"/>
            <a:ext cx="1752560" cy="1752560"/>
          </a:xfrm>
          <a:prstGeom prst="rect">
            <a:avLst/>
          </a:prstGeom>
        </p:spPr>
      </p:pic>
      <p:sp>
        <p:nvSpPr>
          <p:cNvPr id="62" name="مربع نص 61">
            <a:extLst>
              <a:ext uri="{FF2B5EF4-FFF2-40B4-BE49-F238E27FC236}">
                <a16:creationId xmlns:a16="http://schemas.microsoft.com/office/drawing/2014/main" id="{6D63477F-2746-E7BC-1C04-ABF4E9FACA1C}"/>
              </a:ext>
            </a:extLst>
          </p:cNvPr>
          <p:cNvSpPr txBox="1"/>
          <p:nvPr/>
        </p:nvSpPr>
        <p:spPr>
          <a:xfrm>
            <a:off x="2824154" y="218983"/>
            <a:ext cx="6115050" cy="707886"/>
          </a:xfrm>
          <a:prstGeom prst="rect">
            <a:avLst/>
          </a:prstGeom>
          <a:noFill/>
        </p:spPr>
        <p:txBody>
          <a:bodyPr wrap="square">
            <a:spAutoFit/>
          </a:bodyPr>
          <a:lstStyle/>
          <a:p>
            <a:r>
              <a:rPr lang="ar-YE" sz="4000" b="1" dirty="0">
                <a:solidFill>
                  <a:srgbClr val="7030A0"/>
                </a:solidFill>
              </a:rPr>
              <a:t>الأهداف العالمية لسلامة المرضى </a:t>
            </a:r>
          </a:p>
        </p:txBody>
      </p:sp>
    </p:spTree>
    <p:extLst>
      <p:ext uri="{BB962C8B-B14F-4D97-AF65-F5344CB8AC3E}">
        <p14:creationId xmlns:p14="http://schemas.microsoft.com/office/powerpoint/2010/main" val="296217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1000" fill="hold"/>
                                        <p:tgtEl>
                                          <p:spTgt spid="62"/>
                                        </p:tgtEl>
                                        <p:attrNameLst>
                                          <p:attrName>ppt_w</p:attrName>
                                        </p:attrNameLst>
                                      </p:cBhvr>
                                      <p:tavLst>
                                        <p:tav tm="0">
                                          <p:val>
                                            <p:fltVal val="0"/>
                                          </p:val>
                                        </p:tav>
                                        <p:tav tm="100000">
                                          <p:val>
                                            <p:strVal val="#ppt_w"/>
                                          </p:val>
                                        </p:tav>
                                      </p:tavLst>
                                    </p:anim>
                                    <p:anim calcmode="lin" valueType="num">
                                      <p:cBhvr>
                                        <p:cTn id="8" dur="1000" fill="hold"/>
                                        <p:tgtEl>
                                          <p:spTgt spid="62"/>
                                        </p:tgtEl>
                                        <p:attrNameLst>
                                          <p:attrName>ppt_h</p:attrName>
                                        </p:attrNameLst>
                                      </p:cBhvr>
                                      <p:tavLst>
                                        <p:tav tm="0">
                                          <p:val>
                                            <p:fltVal val="0"/>
                                          </p:val>
                                        </p:tav>
                                        <p:tav tm="100000">
                                          <p:val>
                                            <p:strVal val="#ppt_h"/>
                                          </p:val>
                                        </p:tav>
                                      </p:tavLst>
                                    </p:anim>
                                    <p:anim calcmode="lin" valueType="num">
                                      <p:cBhvr>
                                        <p:cTn id="9" dur="1000" fill="hold"/>
                                        <p:tgtEl>
                                          <p:spTgt spid="62"/>
                                        </p:tgtEl>
                                        <p:attrNameLst>
                                          <p:attrName>style.rotation</p:attrName>
                                        </p:attrNameLst>
                                      </p:cBhvr>
                                      <p:tavLst>
                                        <p:tav tm="0">
                                          <p:val>
                                            <p:fltVal val="90"/>
                                          </p:val>
                                        </p:tav>
                                        <p:tav tm="100000">
                                          <p:val>
                                            <p:fltVal val="0"/>
                                          </p:val>
                                        </p:tav>
                                      </p:tavLst>
                                    </p:anim>
                                    <p:animEffect transition="in" filter="fade">
                                      <p:cBhvr>
                                        <p:cTn id="10" dur="10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randombar(horizontal)">
                                      <p:cBhvr>
                                        <p:cTn id="18" dur="500"/>
                                        <p:tgtEl>
                                          <p:spTgt spid="23"/>
                                        </p:tgtEl>
                                      </p:cBhvr>
                                    </p:animEffect>
                                  </p:childTnLst>
                                </p:cTn>
                              </p:par>
                              <p:par>
                                <p:cTn id="19" presetID="14" presetClass="entr" presetSubtype="1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randombar(horizontal)">
                                      <p:cBhvr>
                                        <p:cTn id="21" dur="500"/>
                                        <p:tgtEl>
                                          <p:spTgt spid="4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randombar(horizont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randombar(horizontal)">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500" fill="hold"/>
                                        <p:tgtEl>
                                          <p:spTgt spid="46"/>
                                        </p:tgtEl>
                                        <p:attrNameLst>
                                          <p:attrName>ppt_x</p:attrName>
                                        </p:attrNameLst>
                                      </p:cBhvr>
                                      <p:tavLst>
                                        <p:tav tm="0">
                                          <p:val>
                                            <p:strVal val="#ppt_x"/>
                                          </p:val>
                                        </p:tav>
                                        <p:tav tm="100000">
                                          <p:val>
                                            <p:strVal val="#ppt_x"/>
                                          </p:val>
                                        </p:tav>
                                      </p:tavLst>
                                    </p:anim>
                                    <p:anim calcmode="lin" valueType="num">
                                      <p:cBhvr additive="base">
                                        <p:cTn id="4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p:cTn id="64" dur="1000" fill="hold"/>
                                        <p:tgtEl>
                                          <p:spTgt spid="8"/>
                                        </p:tgtEl>
                                        <p:attrNameLst>
                                          <p:attrName>ppt_w</p:attrName>
                                        </p:attrNameLst>
                                      </p:cBhvr>
                                      <p:tavLst>
                                        <p:tav tm="0">
                                          <p:val>
                                            <p:fltVal val="0"/>
                                          </p:val>
                                        </p:tav>
                                        <p:tav tm="100000">
                                          <p:val>
                                            <p:strVal val="#ppt_w"/>
                                          </p:val>
                                        </p:tav>
                                      </p:tavLst>
                                    </p:anim>
                                    <p:anim calcmode="lin" valueType="num">
                                      <p:cBhvr>
                                        <p:cTn id="65" dur="1000" fill="hold"/>
                                        <p:tgtEl>
                                          <p:spTgt spid="8"/>
                                        </p:tgtEl>
                                        <p:attrNameLst>
                                          <p:attrName>ppt_h</p:attrName>
                                        </p:attrNameLst>
                                      </p:cBhvr>
                                      <p:tavLst>
                                        <p:tav tm="0">
                                          <p:val>
                                            <p:fltVal val="0"/>
                                          </p:val>
                                        </p:tav>
                                        <p:tav tm="100000">
                                          <p:val>
                                            <p:strVal val="#ppt_h"/>
                                          </p:val>
                                        </p:tav>
                                      </p:tavLst>
                                    </p:anim>
                                    <p:anim calcmode="lin" valueType="num">
                                      <p:cBhvr>
                                        <p:cTn id="66" dur="1000" fill="hold"/>
                                        <p:tgtEl>
                                          <p:spTgt spid="8"/>
                                        </p:tgtEl>
                                        <p:attrNameLst>
                                          <p:attrName>style.rotation</p:attrName>
                                        </p:attrNameLst>
                                      </p:cBhvr>
                                      <p:tavLst>
                                        <p:tav tm="0">
                                          <p:val>
                                            <p:fltVal val="90"/>
                                          </p:val>
                                        </p:tav>
                                        <p:tav tm="100000">
                                          <p:val>
                                            <p:fltVal val="0"/>
                                          </p:val>
                                        </p:tav>
                                      </p:tavLst>
                                    </p:anim>
                                    <p:animEffect transition="in" filter="fade">
                                      <p:cBhvr>
                                        <p:cTn id="67" dur="1000"/>
                                        <p:tgtEl>
                                          <p:spTgt spid="8"/>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1000" fill="hold"/>
                                        <p:tgtEl>
                                          <p:spTgt spid="9"/>
                                        </p:tgtEl>
                                        <p:attrNameLst>
                                          <p:attrName>ppt_w</p:attrName>
                                        </p:attrNameLst>
                                      </p:cBhvr>
                                      <p:tavLst>
                                        <p:tav tm="0">
                                          <p:val>
                                            <p:fltVal val="0"/>
                                          </p:val>
                                        </p:tav>
                                        <p:tav tm="100000">
                                          <p:val>
                                            <p:strVal val="#ppt_w"/>
                                          </p:val>
                                        </p:tav>
                                      </p:tavLst>
                                    </p:anim>
                                    <p:anim calcmode="lin" valueType="num">
                                      <p:cBhvr>
                                        <p:cTn id="71" dur="1000" fill="hold"/>
                                        <p:tgtEl>
                                          <p:spTgt spid="9"/>
                                        </p:tgtEl>
                                        <p:attrNameLst>
                                          <p:attrName>ppt_h</p:attrName>
                                        </p:attrNameLst>
                                      </p:cBhvr>
                                      <p:tavLst>
                                        <p:tav tm="0">
                                          <p:val>
                                            <p:fltVal val="0"/>
                                          </p:val>
                                        </p:tav>
                                        <p:tav tm="100000">
                                          <p:val>
                                            <p:strVal val="#ppt_h"/>
                                          </p:val>
                                        </p:tav>
                                      </p:tavLst>
                                    </p:anim>
                                    <p:anim calcmode="lin" valueType="num">
                                      <p:cBhvr>
                                        <p:cTn id="72" dur="1000" fill="hold"/>
                                        <p:tgtEl>
                                          <p:spTgt spid="9"/>
                                        </p:tgtEl>
                                        <p:attrNameLst>
                                          <p:attrName>style.rotation</p:attrName>
                                        </p:attrNameLst>
                                      </p:cBhvr>
                                      <p:tavLst>
                                        <p:tav tm="0">
                                          <p:val>
                                            <p:fltVal val="90"/>
                                          </p:val>
                                        </p:tav>
                                        <p:tav tm="100000">
                                          <p:val>
                                            <p:fltVal val="0"/>
                                          </p:val>
                                        </p:tav>
                                      </p:tavLst>
                                    </p:anim>
                                    <p:animEffect transition="in" filter="fade">
                                      <p:cBhvr>
                                        <p:cTn id="73" dur="1000"/>
                                        <p:tgtEl>
                                          <p:spTgt spid="9"/>
                                        </p:tgtEl>
                                      </p:cBhvr>
                                    </p:animEffect>
                                  </p:childTnLst>
                                </p:cTn>
                              </p:par>
                              <p:par>
                                <p:cTn id="74" presetID="31" presetClass="entr" presetSubtype="0"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p:cTn id="76" dur="1000" fill="hold"/>
                                        <p:tgtEl>
                                          <p:spTgt spid="52"/>
                                        </p:tgtEl>
                                        <p:attrNameLst>
                                          <p:attrName>ppt_w</p:attrName>
                                        </p:attrNameLst>
                                      </p:cBhvr>
                                      <p:tavLst>
                                        <p:tav tm="0">
                                          <p:val>
                                            <p:fltVal val="0"/>
                                          </p:val>
                                        </p:tav>
                                        <p:tav tm="100000">
                                          <p:val>
                                            <p:strVal val="#ppt_w"/>
                                          </p:val>
                                        </p:tav>
                                      </p:tavLst>
                                    </p:anim>
                                    <p:anim calcmode="lin" valueType="num">
                                      <p:cBhvr>
                                        <p:cTn id="77" dur="1000" fill="hold"/>
                                        <p:tgtEl>
                                          <p:spTgt spid="52"/>
                                        </p:tgtEl>
                                        <p:attrNameLst>
                                          <p:attrName>ppt_h</p:attrName>
                                        </p:attrNameLst>
                                      </p:cBhvr>
                                      <p:tavLst>
                                        <p:tav tm="0">
                                          <p:val>
                                            <p:fltVal val="0"/>
                                          </p:val>
                                        </p:tav>
                                        <p:tav tm="100000">
                                          <p:val>
                                            <p:strVal val="#ppt_h"/>
                                          </p:val>
                                        </p:tav>
                                      </p:tavLst>
                                    </p:anim>
                                    <p:anim calcmode="lin" valueType="num">
                                      <p:cBhvr>
                                        <p:cTn id="78" dur="1000" fill="hold"/>
                                        <p:tgtEl>
                                          <p:spTgt spid="52"/>
                                        </p:tgtEl>
                                        <p:attrNameLst>
                                          <p:attrName>style.rotation</p:attrName>
                                        </p:attrNameLst>
                                      </p:cBhvr>
                                      <p:tavLst>
                                        <p:tav tm="0">
                                          <p:val>
                                            <p:fltVal val="90"/>
                                          </p:val>
                                        </p:tav>
                                        <p:tav tm="100000">
                                          <p:val>
                                            <p:fltVal val="0"/>
                                          </p:val>
                                        </p:tav>
                                      </p:tavLst>
                                    </p:anim>
                                    <p:animEffect transition="in" filter="fade">
                                      <p:cBhvr>
                                        <p:cTn id="79" dur="1000"/>
                                        <p:tgtEl>
                                          <p:spTgt spid="52"/>
                                        </p:tgtEl>
                                      </p:cBhvr>
                                    </p:animEffect>
                                  </p:childTnLst>
                                </p:cTn>
                              </p:par>
                            </p:childTnLst>
                          </p:cTn>
                        </p:par>
                      </p:childTnLst>
                    </p:cTn>
                  </p:par>
                  <p:par>
                    <p:cTn id="80" fill="hold">
                      <p:stCondLst>
                        <p:cond delay="indefinite"/>
                      </p:stCondLst>
                      <p:childTnLst>
                        <p:par>
                          <p:cTn id="81" fill="hold">
                            <p:stCondLst>
                              <p:cond delay="0"/>
                            </p:stCondLst>
                            <p:childTnLst>
                              <p:par>
                                <p:cTn id="82" presetID="31"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p:cTn id="84" dur="1000" fill="hold"/>
                                        <p:tgtEl>
                                          <p:spTgt spid="32"/>
                                        </p:tgtEl>
                                        <p:attrNameLst>
                                          <p:attrName>ppt_w</p:attrName>
                                        </p:attrNameLst>
                                      </p:cBhvr>
                                      <p:tavLst>
                                        <p:tav tm="0">
                                          <p:val>
                                            <p:fltVal val="0"/>
                                          </p:val>
                                        </p:tav>
                                        <p:tav tm="100000">
                                          <p:val>
                                            <p:strVal val="#ppt_w"/>
                                          </p:val>
                                        </p:tav>
                                      </p:tavLst>
                                    </p:anim>
                                    <p:anim calcmode="lin" valueType="num">
                                      <p:cBhvr>
                                        <p:cTn id="85" dur="1000" fill="hold"/>
                                        <p:tgtEl>
                                          <p:spTgt spid="32"/>
                                        </p:tgtEl>
                                        <p:attrNameLst>
                                          <p:attrName>ppt_h</p:attrName>
                                        </p:attrNameLst>
                                      </p:cBhvr>
                                      <p:tavLst>
                                        <p:tav tm="0">
                                          <p:val>
                                            <p:fltVal val="0"/>
                                          </p:val>
                                        </p:tav>
                                        <p:tav tm="100000">
                                          <p:val>
                                            <p:strVal val="#ppt_h"/>
                                          </p:val>
                                        </p:tav>
                                      </p:tavLst>
                                    </p:anim>
                                    <p:anim calcmode="lin" valueType="num">
                                      <p:cBhvr>
                                        <p:cTn id="86" dur="1000" fill="hold"/>
                                        <p:tgtEl>
                                          <p:spTgt spid="32"/>
                                        </p:tgtEl>
                                        <p:attrNameLst>
                                          <p:attrName>style.rotation</p:attrName>
                                        </p:attrNameLst>
                                      </p:cBhvr>
                                      <p:tavLst>
                                        <p:tav tm="0">
                                          <p:val>
                                            <p:fltVal val="90"/>
                                          </p:val>
                                        </p:tav>
                                        <p:tav tm="100000">
                                          <p:val>
                                            <p:fltVal val="0"/>
                                          </p:val>
                                        </p:tav>
                                      </p:tavLst>
                                    </p:anim>
                                    <p:animEffect transition="in" filter="fade">
                                      <p:cBhvr>
                                        <p:cTn id="87" dur="10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1000"/>
                                        <p:tgtEl>
                                          <p:spTgt spid="25"/>
                                        </p:tgtEl>
                                      </p:cBhvr>
                                    </p:animEffect>
                                    <p:anim calcmode="lin" valueType="num">
                                      <p:cBhvr>
                                        <p:cTn id="93" dur="1000" fill="hold"/>
                                        <p:tgtEl>
                                          <p:spTgt spid="25"/>
                                        </p:tgtEl>
                                        <p:attrNameLst>
                                          <p:attrName>ppt_x</p:attrName>
                                        </p:attrNameLst>
                                      </p:cBhvr>
                                      <p:tavLst>
                                        <p:tav tm="0">
                                          <p:val>
                                            <p:strVal val="#ppt_x"/>
                                          </p:val>
                                        </p:tav>
                                        <p:tav tm="100000">
                                          <p:val>
                                            <p:strVal val="#ppt_x"/>
                                          </p:val>
                                        </p:tav>
                                      </p:tavLst>
                                    </p:anim>
                                    <p:anim calcmode="lin" valueType="num">
                                      <p:cBhvr>
                                        <p:cTn id="94" dur="1000" fill="hold"/>
                                        <p:tgtEl>
                                          <p:spTgt spid="2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1000"/>
                                        <p:tgtEl>
                                          <p:spTgt spid="11"/>
                                        </p:tgtEl>
                                      </p:cBhvr>
                                    </p:animEffect>
                                    <p:anim calcmode="lin" valueType="num">
                                      <p:cBhvr>
                                        <p:cTn id="98" dur="1000" fill="hold"/>
                                        <p:tgtEl>
                                          <p:spTgt spid="11"/>
                                        </p:tgtEl>
                                        <p:attrNameLst>
                                          <p:attrName>ppt_x</p:attrName>
                                        </p:attrNameLst>
                                      </p:cBhvr>
                                      <p:tavLst>
                                        <p:tav tm="0">
                                          <p:val>
                                            <p:strVal val="#ppt_x"/>
                                          </p:val>
                                        </p:tav>
                                        <p:tav tm="100000">
                                          <p:val>
                                            <p:strVal val="#ppt_x"/>
                                          </p:val>
                                        </p:tav>
                                      </p:tavLst>
                                    </p:anim>
                                    <p:anim calcmode="lin" valueType="num">
                                      <p:cBhvr>
                                        <p:cTn id="99" dur="1000" fill="hold"/>
                                        <p:tgtEl>
                                          <p:spTgt spid="1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fade">
                                      <p:cBhvr>
                                        <p:cTn id="102" dur="1000"/>
                                        <p:tgtEl>
                                          <p:spTgt spid="12"/>
                                        </p:tgtEl>
                                      </p:cBhvr>
                                    </p:animEffect>
                                    <p:anim calcmode="lin" valueType="num">
                                      <p:cBhvr>
                                        <p:cTn id="103" dur="1000" fill="hold"/>
                                        <p:tgtEl>
                                          <p:spTgt spid="12"/>
                                        </p:tgtEl>
                                        <p:attrNameLst>
                                          <p:attrName>ppt_x</p:attrName>
                                        </p:attrNameLst>
                                      </p:cBhvr>
                                      <p:tavLst>
                                        <p:tav tm="0">
                                          <p:val>
                                            <p:strVal val="#ppt_x"/>
                                          </p:val>
                                        </p:tav>
                                        <p:tav tm="100000">
                                          <p:val>
                                            <p:strVal val="#ppt_x"/>
                                          </p:val>
                                        </p:tav>
                                      </p:tavLst>
                                    </p:anim>
                                    <p:anim calcmode="lin" valueType="num">
                                      <p:cBhvr>
                                        <p:cTn id="104" dur="1000" fill="hold"/>
                                        <p:tgtEl>
                                          <p:spTgt spid="12"/>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fade">
                                      <p:cBhvr>
                                        <p:cTn id="107" dur="1000"/>
                                        <p:tgtEl>
                                          <p:spTgt spid="56"/>
                                        </p:tgtEl>
                                      </p:cBhvr>
                                    </p:animEffect>
                                    <p:anim calcmode="lin" valueType="num">
                                      <p:cBhvr>
                                        <p:cTn id="108" dur="1000" fill="hold"/>
                                        <p:tgtEl>
                                          <p:spTgt spid="56"/>
                                        </p:tgtEl>
                                        <p:attrNameLst>
                                          <p:attrName>ppt_x</p:attrName>
                                        </p:attrNameLst>
                                      </p:cBhvr>
                                      <p:tavLst>
                                        <p:tav tm="0">
                                          <p:val>
                                            <p:strVal val="#ppt_x"/>
                                          </p:val>
                                        </p:tav>
                                        <p:tav tm="100000">
                                          <p:val>
                                            <p:strVal val="#ppt_x"/>
                                          </p:val>
                                        </p:tav>
                                      </p:tavLst>
                                    </p:anim>
                                    <p:anim calcmode="lin" valueType="num">
                                      <p:cBhvr>
                                        <p:cTn id="10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1000"/>
                                        <p:tgtEl>
                                          <p:spTgt spid="33"/>
                                        </p:tgtEl>
                                      </p:cBhvr>
                                    </p:animEffect>
                                    <p:anim calcmode="lin" valueType="num">
                                      <p:cBhvr>
                                        <p:cTn id="115" dur="1000" fill="hold"/>
                                        <p:tgtEl>
                                          <p:spTgt spid="33"/>
                                        </p:tgtEl>
                                        <p:attrNameLst>
                                          <p:attrName>ppt_x</p:attrName>
                                        </p:attrNameLst>
                                      </p:cBhvr>
                                      <p:tavLst>
                                        <p:tav tm="0">
                                          <p:val>
                                            <p:strVal val="#ppt_x"/>
                                          </p:val>
                                        </p:tav>
                                        <p:tav tm="100000">
                                          <p:val>
                                            <p:strVal val="#ppt_x"/>
                                          </p:val>
                                        </p:tav>
                                      </p:tavLst>
                                    </p:anim>
                                    <p:anim calcmode="lin" valueType="num">
                                      <p:cBhvr>
                                        <p:cTn id="1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6" presetClass="entr" presetSubtype="0" fill="hold" grpId="0" nodeType="click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wipe(down)">
                                      <p:cBhvr>
                                        <p:cTn id="121" dur="580">
                                          <p:stCondLst>
                                            <p:cond delay="0"/>
                                          </p:stCondLst>
                                        </p:cTn>
                                        <p:tgtEl>
                                          <p:spTgt spid="26"/>
                                        </p:tgtEl>
                                      </p:cBhvr>
                                    </p:animEffect>
                                    <p:anim calcmode="lin" valueType="num">
                                      <p:cBhvr>
                                        <p:cTn id="12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27" dur="26">
                                          <p:stCondLst>
                                            <p:cond delay="650"/>
                                          </p:stCondLst>
                                        </p:cTn>
                                        <p:tgtEl>
                                          <p:spTgt spid="26"/>
                                        </p:tgtEl>
                                      </p:cBhvr>
                                      <p:to x="100000" y="60000"/>
                                    </p:animScale>
                                    <p:animScale>
                                      <p:cBhvr>
                                        <p:cTn id="128" dur="166" decel="50000">
                                          <p:stCondLst>
                                            <p:cond delay="676"/>
                                          </p:stCondLst>
                                        </p:cTn>
                                        <p:tgtEl>
                                          <p:spTgt spid="26"/>
                                        </p:tgtEl>
                                      </p:cBhvr>
                                      <p:to x="100000" y="100000"/>
                                    </p:animScale>
                                    <p:animScale>
                                      <p:cBhvr>
                                        <p:cTn id="129" dur="26">
                                          <p:stCondLst>
                                            <p:cond delay="1312"/>
                                          </p:stCondLst>
                                        </p:cTn>
                                        <p:tgtEl>
                                          <p:spTgt spid="26"/>
                                        </p:tgtEl>
                                      </p:cBhvr>
                                      <p:to x="100000" y="80000"/>
                                    </p:animScale>
                                    <p:animScale>
                                      <p:cBhvr>
                                        <p:cTn id="130" dur="166" decel="50000">
                                          <p:stCondLst>
                                            <p:cond delay="1338"/>
                                          </p:stCondLst>
                                        </p:cTn>
                                        <p:tgtEl>
                                          <p:spTgt spid="26"/>
                                        </p:tgtEl>
                                      </p:cBhvr>
                                      <p:to x="100000" y="100000"/>
                                    </p:animScale>
                                    <p:animScale>
                                      <p:cBhvr>
                                        <p:cTn id="131" dur="26">
                                          <p:stCondLst>
                                            <p:cond delay="1642"/>
                                          </p:stCondLst>
                                        </p:cTn>
                                        <p:tgtEl>
                                          <p:spTgt spid="26"/>
                                        </p:tgtEl>
                                      </p:cBhvr>
                                      <p:to x="100000" y="90000"/>
                                    </p:animScale>
                                    <p:animScale>
                                      <p:cBhvr>
                                        <p:cTn id="132" dur="166" decel="50000">
                                          <p:stCondLst>
                                            <p:cond delay="1668"/>
                                          </p:stCondLst>
                                        </p:cTn>
                                        <p:tgtEl>
                                          <p:spTgt spid="26"/>
                                        </p:tgtEl>
                                      </p:cBhvr>
                                      <p:to x="100000" y="100000"/>
                                    </p:animScale>
                                    <p:animScale>
                                      <p:cBhvr>
                                        <p:cTn id="133" dur="26">
                                          <p:stCondLst>
                                            <p:cond delay="1808"/>
                                          </p:stCondLst>
                                        </p:cTn>
                                        <p:tgtEl>
                                          <p:spTgt spid="26"/>
                                        </p:tgtEl>
                                      </p:cBhvr>
                                      <p:to x="100000" y="95000"/>
                                    </p:animScale>
                                    <p:animScale>
                                      <p:cBhvr>
                                        <p:cTn id="134" dur="166" decel="50000">
                                          <p:stCondLst>
                                            <p:cond delay="1834"/>
                                          </p:stCondLst>
                                        </p:cTn>
                                        <p:tgtEl>
                                          <p:spTgt spid="26"/>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14"/>
                                        </p:tgtEl>
                                        <p:attrNameLst>
                                          <p:attrName>style.visibility</p:attrName>
                                        </p:attrNameLst>
                                      </p:cBhvr>
                                      <p:to>
                                        <p:strVal val="visible"/>
                                      </p:to>
                                    </p:set>
                                    <p:animEffect transition="in" filter="wipe(down)">
                                      <p:cBhvr>
                                        <p:cTn id="137" dur="580">
                                          <p:stCondLst>
                                            <p:cond delay="0"/>
                                          </p:stCondLst>
                                        </p:cTn>
                                        <p:tgtEl>
                                          <p:spTgt spid="14"/>
                                        </p:tgtEl>
                                      </p:cBhvr>
                                    </p:animEffect>
                                    <p:anim calcmode="lin" valueType="num">
                                      <p:cBhvr>
                                        <p:cTn id="13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43" dur="26">
                                          <p:stCondLst>
                                            <p:cond delay="650"/>
                                          </p:stCondLst>
                                        </p:cTn>
                                        <p:tgtEl>
                                          <p:spTgt spid="14"/>
                                        </p:tgtEl>
                                      </p:cBhvr>
                                      <p:to x="100000" y="60000"/>
                                    </p:animScale>
                                    <p:animScale>
                                      <p:cBhvr>
                                        <p:cTn id="144" dur="166" decel="50000">
                                          <p:stCondLst>
                                            <p:cond delay="676"/>
                                          </p:stCondLst>
                                        </p:cTn>
                                        <p:tgtEl>
                                          <p:spTgt spid="14"/>
                                        </p:tgtEl>
                                      </p:cBhvr>
                                      <p:to x="100000" y="100000"/>
                                    </p:animScale>
                                    <p:animScale>
                                      <p:cBhvr>
                                        <p:cTn id="145" dur="26">
                                          <p:stCondLst>
                                            <p:cond delay="1312"/>
                                          </p:stCondLst>
                                        </p:cTn>
                                        <p:tgtEl>
                                          <p:spTgt spid="14"/>
                                        </p:tgtEl>
                                      </p:cBhvr>
                                      <p:to x="100000" y="80000"/>
                                    </p:animScale>
                                    <p:animScale>
                                      <p:cBhvr>
                                        <p:cTn id="146" dur="166" decel="50000">
                                          <p:stCondLst>
                                            <p:cond delay="1338"/>
                                          </p:stCondLst>
                                        </p:cTn>
                                        <p:tgtEl>
                                          <p:spTgt spid="14"/>
                                        </p:tgtEl>
                                      </p:cBhvr>
                                      <p:to x="100000" y="100000"/>
                                    </p:animScale>
                                    <p:animScale>
                                      <p:cBhvr>
                                        <p:cTn id="147" dur="26">
                                          <p:stCondLst>
                                            <p:cond delay="1642"/>
                                          </p:stCondLst>
                                        </p:cTn>
                                        <p:tgtEl>
                                          <p:spTgt spid="14"/>
                                        </p:tgtEl>
                                      </p:cBhvr>
                                      <p:to x="100000" y="90000"/>
                                    </p:animScale>
                                    <p:animScale>
                                      <p:cBhvr>
                                        <p:cTn id="148" dur="166" decel="50000">
                                          <p:stCondLst>
                                            <p:cond delay="1668"/>
                                          </p:stCondLst>
                                        </p:cTn>
                                        <p:tgtEl>
                                          <p:spTgt spid="14"/>
                                        </p:tgtEl>
                                      </p:cBhvr>
                                      <p:to x="100000" y="100000"/>
                                    </p:animScale>
                                    <p:animScale>
                                      <p:cBhvr>
                                        <p:cTn id="149" dur="26">
                                          <p:stCondLst>
                                            <p:cond delay="1808"/>
                                          </p:stCondLst>
                                        </p:cTn>
                                        <p:tgtEl>
                                          <p:spTgt spid="14"/>
                                        </p:tgtEl>
                                      </p:cBhvr>
                                      <p:to x="100000" y="95000"/>
                                    </p:animScale>
                                    <p:animScale>
                                      <p:cBhvr>
                                        <p:cTn id="150" dur="166" decel="50000">
                                          <p:stCondLst>
                                            <p:cond delay="1834"/>
                                          </p:stCondLst>
                                        </p:cTn>
                                        <p:tgtEl>
                                          <p:spTgt spid="14"/>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15"/>
                                        </p:tgtEl>
                                        <p:attrNameLst>
                                          <p:attrName>style.visibility</p:attrName>
                                        </p:attrNameLst>
                                      </p:cBhvr>
                                      <p:to>
                                        <p:strVal val="visible"/>
                                      </p:to>
                                    </p:set>
                                    <p:animEffect transition="in" filter="wipe(down)">
                                      <p:cBhvr>
                                        <p:cTn id="153" dur="580">
                                          <p:stCondLst>
                                            <p:cond delay="0"/>
                                          </p:stCondLst>
                                        </p:cTn>
                                        <p:tgtEl>
                                          <p:spTgt spid="15"/>
                                        </p:tgtEl>
                                      </p:cBhvr>
                                    </p:animEffect>
                                    <p:anim calcmode="lin" valueType="num">
                                      <p:cBhvr>
                                        <p:cTn id="15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59" dur="26">
                                          <p:stCondLst>
                                            <p:cond delay="650"/>
                                          </p:stCondLst>
                                        </p:cTn>
                                        <p:tgtEl>
                                          <p:spTgt spid="15"/>
                                        </p:tgtEl>
                                      </p:cBhvr>
                                      <p:to x="100000" y="60000"/>
                                    </p:animScale>
                                    <p:animScale>
                                      <p:cBhvr>
                                        <p:cTn id="160" dur="166" decel="50000">
                                          <p:stCondLst>
                                            <p:cond delay="676"/>
                                          </p:stCondLst>
                                        </p:cTn>
                                        <p:tgtEl>
                                          <p:spTgt spid="15"/>
                                        </p:tgtEl>
                                      </p:cBhvr>
                                      <p:to x="100000" y="100000"/>
                                    </p:animScale>
                                    <p:animScale>
                                      <p:cBhvr>
                                        <p:cTn id="161" dur="26">
                                          <p:stCondLst>
                                            <p:cond delay="1312"/>
                                          </p:stCondLst>
                                        </p:cTn>
                                        <p:tgtEl>
                                          <p:spTgt spid="15"/>
                                        </p:tgtEl>
                                      </p:cBhvr>
                                      <p:to x="100000" y="80000"/>
                                    </p:animScale>
                                    <p:animScale>
                                      <p:cBhvr>
                                        <p:cTn id="162" dur="166" decel="50000">
                                          <p:stCondLst>
                                            <p:cond delay="1338"/>
                                          </p:stCondLst>
                                        </p:cTn>
                                        <p:tgtEl>
                                          <p:spTgt spid="15"/>
                                        </p:tgtEl>
                                      </p:cBhvr>
                                      <p:to x="100000" y="100000"/>
                                    </p:animScale>
                                    <p:animScale>
                                      <p:cBhvr>
                                        <p:cTn id="163" dur="26">
                                          <p:stCondLst>
                                            <p:cond delay="1642"/>
                                          </p:stCondLst>
                                        </p:cTn>
                                        <p:tgtEl>
                                          <p:spTgt spid="15"/>
                                        </p:tgtEl>
                                      </p:cBhvr>
                                      <p:to x="100000" y="90000"/>
                                    </p:animScale>
                                    <p:animScale>
                                      <p:cBhvr>
                                        <p:cTn id="164" dur="166" decel="50000">
                                          <p:stCondLst>
                                            <p:cond delay="1668"/>
                                          </p:stCondLst>
                                        </p:cTn>
                                        <p:tgtEl>
                                          <p:spTgt spid="15"/>
                                        </p:tgtEl>
                                      </p:cBhvr>
                                      <p:to x="100000" y="100000"/>
                                    </p:animScale>
                                    <p:animScale>
                                      <p:cBhvr>
                                        <p:cTn id="165" dur="26">
                                          <p:stCondLst>
                                            <p:cond delay="1808"/>
                                          </p:stCondLst>
                                        </p:cTn>
                                        <p:tgtEl>
                                          <p:spTgt spid="15"/>
                                        </p:tgtEl>
                                      </p:cBhvr>
                                      <p:to x="100000" y="95000"/>
                                    </p:animScale>
                                    <p:animScale>
                                      <p:cBhvr>
                                        <p:cTn id="166" dur="166" decel="50000">
                                          <p:stCondLst>
                                            <p:cond delay="1834"/>
                                          </p:stCondLst>
                                        </p:cTn>
                                        <p:tgtEl>
                                          <p:spTgt spid="15"/>
                                        </p:tgtEl>
                                      </p:cBhvr>
                                      <p:to x="100000" y="100000"/>
                                    </p:animScale>
                                  </p:childTnLst>
                                </p:cTn>
                              </p:par>
                              <p:par>
                                <p:cTn id="167" presetID="26" presetClass="entr" presetSubtype="0" fill="hold"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wipe(down)">
                                      <p:cBhvr>
                                        <p:cTn id="169" dur="580">
                                          <p:stCondLst>
                                            <p:cond delay="0"/>
                                          </p:stCondLst>
                                        </p:cTn>
                                        <p:tgtEl>
                                          <p:spTgt spid="58"/>
                                        </p:tgtEl>
                                      </p:cBhvr>
                                    </p:animEffect>
                                    <p:anim calcmode="lin" valueType="num">
                                      <p:cBhvr>
                                        <p:cTn id="170"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175" dur="26">
                                          <p:stCondLst>
                                            <p:cond delay="650"/>
                                          </p:stCondLst>
                                        </p:cTn>
                                        <p:tgtEl>
                                          <p:spTgt spid="58"/>
                                        </p:tgtEl>
                                      </p:cBhvr>
                                      <p:to x="100000" y="60000"/>
                                    </p:animScale>
                                    <p:animScale>
                                      <p:cBhvr>
                                        <p:cTn id="176" dur="166" decel="50000">
                                          <p:stCondLst>
                                            <p:cond delay="676"/>
                                          </p:stCondLst>
                                        </p:cTn>
                                        <p:tgtEl>
                                          <p:spTgt spid="58"/>
                                        </p:tgtEl>
                                      </p:cBhvr>
                                      <p:to x="100000" y="100000"/>
                                    </p:animScale>
                                    <p:animScale>
                                      <p:cBhvr>
                                        <p:cTn id="177" dur="26">
                                          <p:stCondLst>
                                            <p:cond delay="1312"/>
                                          </p:stCondLst>
                                        </p:cTn>
                                        <p:tgtEl>
                                          <p:spTgt spid="58"/>
                                        </p:tgtEl>
                                      </p:cBhvr>
                                      <p:to x="100000" y="80000"/>
                                    </p:animScale>
                                    <p:animScale>
                                      <p:cBhvr>
                                        <p:cTn id="178" dur="166" decel="50000">
                                          <p:stCondLst>
                                            <p:cond delay="1338"/>
                                          </p:stCondLst>
                                        </p:cTn>
                                        <p:tgtEl>
                                          <p:spTgt spid="58"/>
                                        </p:tgtEl>
                                      </p:cBhvr>
                                      <p:to x="100000" y="100000"/>
                                    </p:animScale>
                                    <p:animScale>
                                      <p:cBhvr>
                                        <p:cTn id="179" dur="26">
                                          <p:stCondLst>
                                            <p:cond delay="1642"/>
                                          </p:stCondLst>
                                        </p:cTn>
                                        <p:tgtEl>
                                          <p:spTgt spid="58"/>
                                        </p:tgtEl>
                                      </p:cBhvr>
                                      <p:to x="100000" y="90000"/>
                                    </p:animScale>
                                    <p:animScale>
                                      <p:cBhvr>
                                        <p:cTn id="180" dur="166" decel="50000">
                                          <p:stCondLst>
                                            <p:cond delay="1668"/>
                                          </p:stCondLst>
                                        </p:cTn>
                                        <p:tgtEl>
                                          <p:spTgt spid="58"/>
                                        </p:tgtEl>
                                      </p:cBhvr>
                                      <p:to x="100000" y="100000"/>
                                    </p:animScale>
                                    <p:animScale>
                                      <p:cBhvr>
                                        <p:cTn id="181" dur="26">
                                          <p:stCondLst>
                                            <p:cond delay="1808"/>
                                          </p:stCondLst>
                                        </p:cTn>
                                        <p:tgtEl>
                                          <p:spTgt spid="58"/>
                                        </p:tgtEl>
                                      </p:cBhvr>
                                      <p:to x="100000" y="95000"/>
                                    </p:animScale>
                                    <p:animScale>
                                      <p:cBhvr>
                                        <p:cTn id="182" dur="166" decel="50000">
                                          <p:stCondLst>
                                            <p:cond delay="1834"/>
                                          </p:stCondLst>
                                        </p:cTn>
                                        <p:tgtEl>
                                          <p:spTgt spid="58"/>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grpId="0" nodeType="clickEffect">
                                  <p:stCondLst>
                                    <p:cond delay="0"/>
                                  </p:stCondLst>
                                  <p:childTnLst>
                                    <p:set>
                                      <p:cBhvr>
                                        <p:cTn id="186" dur="1" fill="hold">
                                          <p:stCondLst>
                                            <p:cond delay="0"/>
                                          </p:stCondLst>
                                        </p:cTn>
                                        <p:tgtEl>
                                          <p:spTgt spid="34"/>
                                        </p:tgtEl>
                                        <p:attrNameLst>
                                          <p:attrName>style.visibility</p:attrName>
                                        </p:attrNameLst>
                                      </p:cBhvr>
                                      <p:to>
                                        <p:strVal val="visible"/>
                                      </p:to>
                                    </p:set>
                                    <p:animEffect transition="in" filter="wipe(down)">
                                      <p:cBhvr>
                                        <p:cTn id="187" dur="580">
                                          <p:stCondLst>
                                            <p:cond delay="0"/>
                                          </p:stCondLst>
                                        </p:cTn>
                                        <p:tgtEl>
                                          <p:spTgt spid="34"/>
                                        </p:tgtEl>
                                      </p:cBhvr>
                                    </p:animEffect>
                                    <p:anim calcmode="lin" valueType="num">
                                      <p:cBhvr>
                                        <p:cTn id="188"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93" dur="26">
                                          <p:stCondLst>
                                            <p:cond delay="650"/>
                                          </p:stCondLst>
                                        </p:cTn>
                                        <p:tgtEl>
                                          <p:spTgt spid="34"/>
                                        </p:tgtEl>
                                      </p:cBhvr>
                                      <p:to x="100000" y="60000"/>
                                    </p:animScale>
                                    <p:animScale>
                                      <p:cBhvr>
                                        <p:cTn id="194" dur="166" decel="50000">
                                          <p:stCondLst>
                                            <p:cond delay="676"/>
                                          </p:stCondLst>
                                        </p:cTn>
                                        <p:tgtEl>
                                          <p:spTgt spid="34"/>
                                        </p:tgtEl>
                                      </p:cBhvr>
                                      <p:to x="100000" y="100000"/>
                                    </p:animScale>
                                    <p:animScale>
                                      <p:cBhvr>
                                        <p:cTn id="195" dur="26">
                                          <p:stCondLst>
                                            <p:cond delay="1312"/>
                                          </p:stCondLst>
                                        </p:cTn>
                                        <p:tgtEl>
                                          <p:spTgt spid="34"/>
                                        </p:tgtEl>
                                      </p:cBhvr>
                                      <p:to x="100000" y="80000"/>
                                    </p:animScale>
                                    <p:animScale>
                                      <p:cBhvr>
                                        <p:cTn id="196" dur="166" decel="50000">
                                          <p:stCondLst>
                                            <p:cond delay="1338"/>
                                          </p:stCondLst>
                                        </p:cTn>
                                        <p:tgtEl>
                                          <p:spTgt spid="34"/>
                                        </p:tgtEl>
                                      </p:cBhvr>
                                      <p:to x="100000" y="100000"/>
                                    </p:animScale>
                                    <p:animScale>
                                      <p:cBhvr>
                                        <p:cTn id="197" dur="26">
                                          <p:stCondLst>
                                            <p:cond delay="1642"/>
                                          </p:stCondLst>
                                        </p:cTn>
                                        <p:tgtEl>
                                          <p:spTgt spid="34"/>
                                        </p:tgtEl>
                                      </p:cBhvr>
                                      <p:to x="100000" y="90000"/>
                                    </p:animScale>
                                    <p:animScale>
                                      <p:cBhvr>
                                        <p:cTn id="198" dur="166" decel="50000">
                                          <p:stCondLst>
                                            <p:cond delay="1668"/>
                                          </p:stCondLst>
                                        </p:cTn>
                                        <p:tgtEl>
                                          <p:spTgt spid="34"/>
                                        </p:tgtEl>
                                      </p:cBhvr>
                                      <p:to x="100000" y="100000"/>
                                    </p:animScale>
                                    <p:animScale>
                                      <p:cBhvr>
                                        <p:cTn id="199" dur="26">
                                          <p:stCondLst>
                                            <p:cond delay="1808"/>
                                          </p:stCondLst>
                                        </p:cTn>
                                        <p:tgtEl>
                                          <p:spTgt spid="34"/>
                                        </p:tgtEl>
                                      </p:cBhvr>
                                      <p:to x="100000" y="95000"/>
                                    </p:animScale>
                                    <p:animScale>
                                      <p:cBhvr>
                                        <p:cTn id="200" dur="166" decel="50000">
                                          <p:stCondLst>
                                            <p:cond delay="1834"/>
                                          </p:stCondLst>
                                        </p:cTn>
                                        <p:tgtEl>
                                          <p:spTgt spid="34"/>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31" presetClass="entr" presetSubtype="0" fill="hold" grpId="0" nodeType="clickEffect">
                                  <p:stCondLst>
                                    <p:cond delay="0"/>
                                  </p:stCondLst>
                                  <p:childTnLst>
                                    <p:set>
                                      <p:cBhvr>
                                        <p:cTn id="204" dur="1" fill="hold">
                                          <p:stCondLst>
                                            <p:cond delay="0"/>
                                          </p:stCondLst>
                                        </p:cTn>
                                        <p:tgtEl>
                                          <p:spTgt spid="27"/>
                                        </p:tgtEl>
                                        <p:attrNameLst>
                                          <p:attrName>style.visibility</p:attrName>
                                        </p:attrNameLst>
                                      </p:cBhvr>
                                      <p:to>
                                        <p:strVal val="visible"/>
                                      </p:to>
                                    </p:set>
                                    <p:anim calcmode="lin" valueType="num">
                                      <p:cBhvr>
                                        <p:cTn id="205" dur="1000" fill="hold"/>
                                        <p:tgtEl>
                                          <p:spTgt spid="27"/>
                                        </p:tgtEl>
                                        <p:attrNameLst>
                                          <p:attrName>ppt_w</p:attrName>
                                        </p:attrNameLst>
                                      </p:cBhvr>
                                      <p:tavLst>
                                        <p:tav tm="0">
                                          <p:val>
                                            <p:fltVal val="0"/>
                                          </p:val>
                                        </p:tav>
                                        <p:tav tm="100000">
                                          <p:val>
                                            <p:strVal val="#ppt_w"/>
                                          </p:val>
                                        </p:tav>
                                      </p:tavLst>
                                    </p:anim>
                                    <p:anim calcmode="lin" valueType="num">
                                      <p:cBhvr>
                                        <p:cTn id="206" dur="1000" fill="hold"/>
                                        <p:tgtEl>
                                          <p:spTgt spid="27"/>
                                        </p:tgtEl>
                                        <p:attrNameLst>
                                          <p:attrName>ppt_h</p:attrName>
                                        </p:attrNameLst>
                                      </p:cBhvr>
                                      <p:tavLst>
                                        <p:tav tm="0">
                                          <p:val>
                                            <p:fltVal val="0"/>
                                          </p:val>
                                        </p:tav>
                                        <p:tav tm="100000">
                                          <p:val>
                                            <p:strVal val="#ppt_h"/>
                                          </p:val>
                                        </p:tav>
                                      </p:tavLst>
                                    </p:anim>
                                    <p:anim calcmode="lin" valueType="num">
                                      <p:cBhvr>
                                        <p:cTn id="207" dur="1000" fill="hold"/>
                                        <p:tgtEl>
                                          <p:spTgt spid="27"/>
                                        </p:tgtEl>
                                        <p:attrNameLst>
                                          <p:attrName>style.rotation</p:attrName>
                                        </p:attrNameLst>
                                      </p:cBhvr>
                                      <p:tavLst>
                                        <p:tav tm="0">
                                          <p:val>
                                            <p:fltVal val="90"/>
                                          </p:val>
                                        </p:tav>
                                        <p:tav tm="100000">
                                          <p:val>
                                            <p:fltVal val="0"/>
                                          </p:val>
                                        </p:tav>
                                      </p:tavLst>
                                    </p:anim>
                                    <p:animEffect transition="in" filter="fade">
                                      <p:cBhvr>
                                        <p:cTn id="208" dur="1000"/>
                                        <p:tgtEl>
                                          <p:spTgt spid="27"/>
                                        </p:tgtEl>
                                      </p:cBhvr>
                                    </p:animEffect>
                                  </p:childTnLst>
                                </p:cTn>
                              </p:par>
                              <p:par>
                                <p:cTn id="209" presetID="31" presetClass="entr" presetSubtype="0" fill="hold" grpId="0" nodeType="withEffect">
                                  <p:stCondLst>
                                    <p:cond delay="0"/>
                                  </p:stCondLst>
                                  <p:childTnLst>
                                    <p:set>
                                      <p:cBhvr>
                                        <p:cTn id="210" dur="1" fill="hold">
                                          <p:stCondLst>
                                            <p:cond delay="0"/>
                                          </p:stCondLst>
                                        </p:cTn>
                                        <p:tgtEl>
                                          <p:spTgt spid="17"/>
                                        </p:tgtEl>
                                        <p:attrNameLst>
                                          <p:attrName>style.visibility</p:attrName>
                                        </p:attrNameLst>
                                      </p:cBhvr>
                                      <p:to>
                                        <p:strVal val="visible"/>
                                      </p:to>
                                    </p:set>
                                    <p:anim calcmode="lin" valueType="num">
                                      <p:cBhvr>
                                        <p:cTn id="211" dur="1000" fill="hold"/>
                                        <p:tgtEl>
                                          <p:spTgt spid="17"/>
                                        </p:tgtEl>
                                        <p:attrNameLst>
                                          <p:attrName>ppt_w</p:attrName>
                                        </p:attrNameLst>
                                      </p:cBhvr>
                                      <p:tavLst>
                                        <p:tav tm="0">
                                          <p:val>
                                            <p:fltVal val="0"/>
                                          </p:val>
                                        </p:tav>
                                        <p:tav tm="100000">
                                          <p:val>
                                            <p:strVal val="#ppt_w"/>
                                          </p:val>
                                        </p:tav>
                                      </p:tavLst>
                                    </p:anim>
                                    <p:anim calcmode="lin" valueType="num">
                                      <p:cBhvr>
                                        <p:cTn id="212" dur="1000" fill="hold"/>
                                        <p:tgtEl>
                                          <p:spTgt spid="17"/>
                                        </p:tgtEl>
                                        <p:attrNameLst>
                                          <p:attrName>ppt_h</p:attrName>
                                        </p:attrNameLst>
                                      </p:cBhvr>
                                      <p:tavLst>
                                        <p:tav tm="0">
                                          <p:val>
                                            <p:fltVal val="0"/>
                                          </p:val>
                                        </p:tav>
                                        <p:tav tm="100000">
                                          <p:val>
                                            <p:strVal val="#ppt_h"/>
                                          </p:val>
                                        </p:tav>
                                      </p:tavLst>
                                    </p:anim>
                                    <p:anim calcmode="lin" valueType="num">
                                      <p:cBhvr>
                                        <p:cTn id="213" dur="1000" fill="hold"/>
                                        <p:tgtEl>
                                          <p:spTgt spid="17"/>
                                        </p:tgtEl>
                                        <p:attrNameLst>
                                          <p:attrName>style.rotation</p:attrName>
                                        </p:attrNameLst>
                                      </p:cBhvr>
                                      <p:tavLst>
                                        <p:tav tm="0">
                                          <p:val>
                                            <p:fltVal val="90"/>
                                          </p:val>
                                        </p:tav>
                                        <p:tav tm="100000">
                                          <p:val>
                                            <p:fltVal val="0"/>
                                          </p:val>
                                        </p:tav>
                                      </p:tavLst>
                                    </p:anim>
                                    <p:animEffect transition="in" filter="fade">
                                      <p:cBhvr>
                                        <p:cTn id="214" dur="1000"/>
                                        <p:tgtEl>
                                          <p:spTgt spid="17"/>
                                        </p:tgtEl>
                                      </p:cBhvr>
                                    </p:animEffect>
                                  </p:childTnLst>
                                </p:cTn>
                              </p:par>
                              <p:par>
                                <p:cTn id="215" presetID="31" presetClass="entr" presetSubtype="0" fill="hold" grpId="0" nodeType="withEffect">
                                  <p:stCondLst>
                                    <p:cond delay="0"/>
                                  </p:stCondLst>
                                  <p:childTnLst>
                                    <p:set>
                                      <p:cBhvr>
                                        <p:cTn id="216" dur="1" fill="hold">
                                          <p:stCondLst>
                                            <p:cond delay="0"/>
                                          </p:stCondLst>
                                        </p:cTn>
                                        <p:tgtEl>
                                          <p:spTgt spid="18"/>
                                        </p:tgtEl>
                                        <p:attrNameLst>
                                          <p:attrName>style.visibility</p:attrName>
                                        </p:attrNameLst>
                                      </p:cBhvr>
                                      <p:to>
                                        <p:strVal val="visible"/>
                                      </p:to>
                                    </p:set>
                                    <p:anim calcmode="lin" valueType="num">
                                      <p:cBhvr>
                                        <p:cTn id="217" dur="1000" fill="hold"/>
                                        <p:tgtEl>
                                          <p:spTgt spid="18"/>
                                        </p:tgtEl>
                                        <p:attrNameLst>
                                          <p:attrName>ppt_w</p:attrName>
                                        </p:attrNameLst>
                                      </p:cBhvr>
                                      <p:tavLst>
                                        <p:tav tm="0">
                                          <p:val>
                                            <p:fltVal val="0"/>
                                          </p:val>
                                        </p:tav>
                                        <p:tav tm="100000">
                                          <p:val>
                                            <p:strVal val="#ppt_w"/>
                                          </p:val>
                                        </p:tav>
                                      </p:tavLst>
                                    </p:anim>
                                    <p:anim calcmode="lin" valueType="num">
                                      <p:cBhvr>
                                        <p:cTn id="218" dur="1000" fill="hold"/>
                                        <p:tgtEl>
                                          <p:spTgt spid="18"/>
                                        </p:tgtEl>
                                        <p:attrNameLst>
                                          <p:attrName>ppt_h</p:attrName>
                                        </p:attrNameLst>
                                      </p:cBhvr>
                                      <p:tavLst>
                                        <p:tav tm="0">
                                          <p:val>
                                            <p:fltVal val="0"/>
                                          </p:val>
                                        </p:tav>
                                        <p:tav tm="100000">
                                          <p:val>
                                            <p:strVal val="#ppt_h"/>
                                          </p:val>
                                        </p:tav>
                                      </p:tavLst>
                                    </p:anim>
                                    <p:anim calcmode="lin" valueType="num">
                                      <p:cBhvr>
                                        <p:cTn id="219" dur="1000" fill="hold"/>
                                        <p:tgtEl>
                                          <p:spTgt spid="18"/>
                                        </p:tgtEl>
                                        <p:attrNameLst>
                                          <p:attrName>style.rotation</p:attrName>
                                        </p:attrNameLst>
                                      </p:cBhvr>
                                      <p:tavLst>
                                        <p:tav tm="0">
                                          <p:val>
                                            <p:fltVal val="90"/>
                                          </p:val>
                                        </p:tav>
                                        <p:tav tm="100000">
                                          <p:val>
                                            <p:fltVal val="0"/>
                                          </p:val>
                                        </p:tav>
                                      </p:tavLst>
                                    </p:anim>
                                    <p:animEffect transition="in" filter="fade">
                                      <p:cBhvr>
                                        <p:cTn id="220" dur="1000"/>
                                        <p:tgtEl>
                                          <p:spTgt spid="18"/>
                                        </p:tgtEl>
                                      </p:cBhvr>
                                    </p:animEffect>
                                  </p:childTnLst>
                                </p:cTn>
                              </p:par>
                              <p:par>
                                <p:cTn id="221" presetID="31" presetClass="entr" presetSubtype="0" fill="hold" nodeType="withEffect">
                                  <p:stCondLst>
                                    <p:cond delay="0"/>
                                  </p:stCondLst>
                                  <p:childTnLst>
                                    <p:set>
                                      <p:cBhvr>
                                        <p:cTn id="222" dur="1" fill="hold">
                                          <p:stCondLst>
                                            <p:cond delay="0"/>
                                          </p:stCondLst>
                                        </p:cTn>
                                        <p:tgtEl>
                                          <p:spTgt spid="48"/>
                                        </p:tgtEl>
                                        <p:attrNameLst>
                                          <p:attrName>style.visibility</p:attrName>
                                        </p:attrNameLst>
                                      </p:cBhvr>
                                      <p:to>
                                        <p:strVal val="visible"/>
                                      </p:to>
                                    </p:set>
                                    <p:anim calcmode="lin" valueType="num">
                                      <p:cBhvr>
                                        <p:cTn id="223" dur="1000" fill="hold"/>
                                        <p:tgtEl>
                                          <p:spTgt spid="48"/>
                                        </p:tgtEl>
                                        <p:attrNameLst>
                                          <p:attrName>ppt_w</p:attrName>
                                        </p:attrNameLst>
                                      </p:cBhvr>
                                      <p:tavLst>
                                        <p:tav tm="0">
                                          <p:val>
                                            <p:fltVal val="0"/>
                                          </p:val>
                                        </p:tav>
                                        <p:tav tm="100000">
                                          <p:val>
                                            <p:strVal val="#ppt_w"/>
                                          </p:val>
                                        </p:tav>
                                      </p:tavLst>
                                    </p:anim>
                                    <p:anim calcmode="lin" valueType="num">
                                      <p:cBhvr>
                                        <p:cTn id="224" dur="1000" fill="hold"/>
                                        <p:tgtEl>
                                          <p:spTgt spid="48"/>
                                        </p:tgtEl>
                                        <p:attrNameLst>
                                          <p:attrName>ppt_h</p:attrName>
                                        </p:attrNameLst>
                                      </p:cBhvr>
                                      <p:tavLst>
                                        <p:tav tm="0">
                                          <p:val>
                                            <p:fltVal val="0"/>
                                          </p:val>
                                        </p:tav>
                                        <p:tav tm="100000">
                                          <p:val>
                                            <p:strVal val="#ppt_h"/>
                                          </p:val>
                                        </p:tav>
                                      </p:tavLst>
                                    </p:anim>
                                    <p:anim calcmode="lin" valueType="num">
                                      <p:cBhvr>
                                        <p:cTn id="225" dur="1000" fill="hold"/>
                                        <p:tgtEl>
                                          <p:spTgt spid="48"/>
                                        </p:tgtEl>
                                        <p:attrNameLst>
                                          <p:attrName>style.rotation</p:attrName>
                                        </p:attrNameLst>
                                      </p:cBhvr>
                                      <p:tavLst>
                                        <p:tav tm="0">
                                          <p:val>
                                            <p:fltVal val="90"/>
                                          </p:val>
                                        </p:tav>
                                        <p:tav tm="100000">
                                          <p:val>
                                            <p:fltVal val="0"/>
                                          </p:val>
                                        </p:tav>
                                      </p:tavLst>
                                    </p:anim>
                                    <p:animEffect transition="in" filter="fade">
                                      <p:cBhvr>
                                        <p:cTn id="226" dur="1000"/>
                                        <p:tgtEl>
                                          <p:spTgt spid="48"/>
                                        </p:tgtEl>
                                      </p:cBhvr>
                                    </p:animEffect>
                                  </p:childTnLst>
                                </p:cTn>
                              </p:par>
                            </p:childTnLst>
                          </p:cTn>
                        </p:par>
                      </p:childTnLst>
                    </p:cTn>
                  </p:par>
                  <p:par>
                    <p:cTn id="227" fill="hold">
                      <p:stCondLst>
                        <p:cond delay="indefinite"/>
                      </p:stCondLst>
                      <p:childTnLst>
                        <p:par>
                          <p:cTn id="228" fill="hold">
                            <p:stCondLst>
                              <p:cond delay="0"/>
                            </p:stCondLst>
                            <p:childTnLst>
                              <p:par>
                                <p:cTn id="229" presetID="26" presetClass="entr" presetSubtype="0" fill="hold" grpId="0" nodeType="clickEffect">
                                  <p:stCondLst>
                                    <p:cond delay="0"/>
                                  </p:stCondLst>
                                  <p:childTnLst>
                                    <p:set>
                                      <p:cBhvr>
                                        <p:cTn id="230" dur="1" fill="hold">
                                          <p:stCondLst>
                                            <p:cond delay="0"/>
                                          </p:stCondLst>
                                        </p:cTn>
                                        <p:tgtEl>
                                          <p:spTgt spid="35"/>
                                        </p:tgtEl>
                                        <p:attrNameLst>
                                          <p:attrName>style.visibility</p:attrName>
                                        </p:attrNameLst>
                                      </p:cBhvr>
                                      <p:to>
                                        <p:strVal val="visible"/>
                                      </p:to>
                                    </p:set>
                                    <p:animEffect transition="in" filter="wipe(down)">
                                      <p:cBhvr>
                                        <p:cTn id="231" dur="580">
                                          <p:stCondLst>
                                            <p:cond delay="0"/>
                                          </p:stCondLst>
                                        </p:cTn>
                                        <p:tgtEl>
                                          <p:spTgt spid="35"/>
                                        </p:tgtEl>
                                      </p:cBhvr>
                                    </p:animEffect>
                                    <p:anim calcmode="lin" valueType="num">
                                      <p:cBhvr>
                                        <p:cTn id="23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37" dur="26">
                                          <p:stCondLst>
                                            <p:cond delay="650"/>
                                          </p:stCondLst>
                                        </p:cTn>
                                        <p:tgtEl>
                                          <p:spTgt spid="35"/>
                                        </p:tgtEl>
                                      </p:cBhvr>
                                      <p:to x="100000" y="60000"/>
                                    </p:animScale>
                                    <p:animScale>
                                      <p:cBhvr>
                                        <p:cTn id="238" dur="166" decel="50000">
                                          <p:stCondLst>
                                            <p:cond delay="676"/>
                                          </p:stCondLst>
                                        </p:cTn>
                                        <p:tgtEl>
                                          <p:spTgt spid="35"/>
                                        </p:tgtEl>
                                      </p:cBhvr>
                                      <p:to x="100000" y="100000"/>
                                    </p:animScale>
                                    <p:animScale>
                                      <p:cBhvr>
                                        <p:cTn id="239" dur="26">
                                          <p:stCondLst>
                                            <p:cond delay="1312"/>
                                          </p:stCondLst>
                                        </p:cTn>
                                        <p:tgtEl>
                                          <p:spTgt spid="35"/>
                                        </p:tgtEl>
                                      </p:cBhvr>
                                      <p:to x="100000" y="80000"/>
                                    </p:animScale>
                                    <p:animScale>
                                      <p:cBhvr>
                                        <p:cTn id="240" dur="166" decel="50000">
                                          <p:stCondLst>
                                            <p:cond delay="1338"/>
                                          </p:stCondLst>
                                        </p:cTn>
                                        <p:tgtEl>
                                          <p:spTgt spid="35"/>
                                        </p:tgtEl>
                                      </p:cBhvr>
                                      <p:to x="100000" y="100000"/>
                                    </p:animScale>
                                    <p:animScale>
                                      <p:cBhvr>
                                        <p:cTn id="241" dur="26">
                                          <p:stCondLst>
                                            <p:cond delay="1642"/>
                                          </p:stCondLst>
                                        </p:cTn>
                                        <p:tgtEl>
                                          <p:spTgt spid="35"/>
                                        </p:tgtEl>
                                      </p:cBhvr>
                                      <p:to x="100000" y="90000"/>
                                    </p:animScale>
                                    <p:animScale>
                                      <p:cBhvr>
                                        <p:cTn id="242" dur="166" decel="50000">
                                          <p:stCondLst>
                                            <p:cond delay="1668"/>
                                          </p:stCondLst>
                                        </p:cTn>
                                        <p:tgtEl>
                                          <p:spTgt spid="35"/>
                                        </p:tgtEl>
                                      </p:cBhvr>
                                      <p:to x="100000" y="100000"/>
                                    </p:animScale>
                                    <p:animScale>
                                      <p:cBhvr>
                                        <p:cTn id="243" dur="26">
                                          <p:stCondLst>
                                            <p:cond delay="1808"/>
                                          </p:stCondLst>
                                        </p:cTn>
                                        <p:tgtEl>
                                          <p:spTgt spid="35"/>
                                        </p:tgtEl>
                                      </p:cBhvr>
                                      <p:to x="100000" y="95000"/>
                                    </p:animScale>
                                    <p:animScale>
                                      <p:cBhvr>
                                        <p:cTn id="244" dur="166" decel="50000">
                                          <p:stCondLst>
                                            <p:cond delay="1834"/>
                                          </p:stCondLst>
                                        </p:cTn>
                                        <p:tgtEl>
                                          <p:spTgt spid="3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P spid="11" grpId="0" animBg="1"/>
      <p:bldP spid="12" grpId="0" animBg="1"/>
      <p:bldP spid="14" grpId="0" animBg="1"/>
      <p:bldP spid="15" grpId="0" animBg="1"/>
      <p:bldP spid="17" grpId="0" animBg="1"/>
      <p:bldP spid="18" grpId="0" animBg="1"/>
      <p:bldP spid="20" grpId="0" animBg="1"/>
      <p:bldP spid="23" grpId="0" animBg="1"/>
      <p:bldP spid="24" grpId="0" animBg="1"/>
      <p:bldP spid="25" grpId="0" animBg="1"/>
      <p:bldP spid="26" grpId="0" animBg="1"/>
      <p:bldP spid="27" grpId="0" animBg="1"/>
      <p:bldP spid="30" grpId="0"/>
      <p:bldP spid="31" grpId="0"/>
      <p:bldP spid="32" grpId="0"/>
      <p:bldP spid="33" grpId="0"/>
      <p:bldP spid="34" grpId="0"/>
      <p:bldP spid="35"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07699C70-F01A-62CF-998A-024744DF0A6A}"/>
              </a:ext>
            </a:extLst>
          </p:cNvPr>
          <p:cNvSpPr/>
          <p:nvPr/>
        </p:nvSpPr>
        <p:spPr>
          <a:xfrm>
            <a:off x="10254145" y="1"/>
            <a:ext cx="1914514" cy="6858000"/>
          </a:xfrm>
          <a:prstGeom prst="roundRect">
            <a:avLst>
              <a:gd name="adj" fmla="val 861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مستطيل 2">
            <a:extLst>
              <a:ext uri="{FF2B5EF4-FFF2-40B4-BE49-F238E27FC236}">
                <a16:creationId xmlns:a16="http://schemas.microsoft.com/office/drawing/2014/main" id="{13B3691C-6C9C-D6A8-9DD1-42A9CCBBCDCB}"/>
              </a:ext>
            </a:extLst>
          </p:cNvPr>
          <p:cNvSpPr/>
          <p:nvPr/>
        </p:nvSpPr>
        <p:spPr>
          <a:xfrm>
            <a:off x="10254142" y="1466194"/>
            <a:ext cx="1924038" cy="3204294"/>
          </a:xfrm>
          <a:prstGeom prst="rect">
            <a:avLst/>
          </a:prstGeom>
          <a:solidFill>
            <a:schemeClr val="accent6">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dirty="0"/>
          </a:p>
        </p:txBody>
      </p:sp>
      <p:sp>
        <p:nvSpPr>
          <p:cNvPr id="4" name="مخطط انسيابي: مهلة 3">
            <a:extLst>
              <a:ext uri="{FF2B5EF4-FFF2-40B4-BE49-F238E27FC236}">
                <a16:creationId xmlns:a16="http://schemas.microsoft.com/office/drawing/2014/main" id="{B4F85437-DE5C-13A9-CB14-2EBFD90288BB}"/>
              </a:ext>
            </a:extLst>
          </p:cNvPr>
          <p:cNvSpPr/>
          <p:nvPr/>
        </p:nvSpPr>
        <p:spPr>
          <a:xfrm rot="16200000" flipH="1">
            <a:off x="10697490" y="618042"/>
            <a:ext cx="1065930" cy="1495429"/>
          </a:xfrm>
          <a:prstGeom prst="flowChartDelay">
            <a:avLst/>
          </a:prstGeom>
          <a:ln>
            <a:solidFill>
              <a:srgbClr val="C0000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الأول</a:t>
            </a:r>
          </a:p>
        </p:txBody>
      </p:sp>
      <p:sp>
        <p:nvSpPr>
          <p:cNvPr id="5" name="مربع نص 4">
            <a:extLst>
              <a:ext uri="{FF2B5EF4-FFF2-40B4-BE49-F238E27FC236}">
                <a16:creationId xmlns:a16="http://schemas.microsoft.com/office/drawing/2014/main" id="{5879396C-8240-5042-36FE-DFE18A619A1C}"/>
              </a:ext>
            </a:extLst>
          </p:cNvPr>
          <p:cNvSpPr txBox="1"/>
          <p:nvPr/>
        </p:nvSpPr>
        <p:spPr>
          <a:xfrm>
            <a:off x="10292246" y="4942774"/>
            <a:ext cx="1847845" cy="1015663"/>
          </a:xfrm>
          <a:prstGeom prst="rect">
            <a:avLst/>
          </a:prstGeom>
          <a:noFill/>
        </p:spPr>
        <p:txBody>
          <a:bodyPr wrap="square" rtlCol="1">
            <a:spAutoFit/>
          </a:bodyPr>
          <a:lstStyle/>
          <a:p>
            <a:pPr algn="ctr"/>
            <a:r>
              <a:rPr lang="ar-YE" sz="2000" dirty="0">
                <a:solidFill>
                  <a:schemeClr val="bg1"/>
                </a:solidFill>
              </a:rPr>
              <a:t>التعرف على المريض بالطريقة الصحيحة </a:t>
            </a:r>
          </a:p>
        </p:txBody>
      </p:sp>
      <p:pic>
        <p:nvPicPr>
          <p:cNvPr id="6" name="صورة 5">
            <a:extLst>
              <a:ext uri="{FF2B5EF4-FFF2-40B4-BE49-F238E27FC236}">
                <a16:creationId xmlns:a16="http://schemas.microsoft.com/office/drawing/2014/main" id="{4EF9BA08-885A-95C1-C702-1B2E490F5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092" y="2171003"/>
            <a:ext cx="1740616" cy="1994656"/>
          </a:xfrm>
          <a:prstGeom prst="rect">
            <a:avLst/>
          </a:prstGeom>
        </p:spPr>
      </p:pic>
      <p:pic>
        <p:nvPicPr>
          <p:cNvPr id="10" name="صورة 9" descr="صورة تحتوي على شخص, شاب, ولد&#10;&#10;تم إنشاء الوصف تلقائياً">
            <a:extLst>
              <a:ext uri="{FF2B5EF4-FFF2-40B4-BE49-F238E27FC236}">
                <a16:creationId xmlns:a16="http://schemas.microsoft.com/office/drawing/2014/main" id="{9DC9BE0F-C573-24C2-2850-BBD197C25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221" y="163454"/>
            <a:ext cx="2853748" cy="2268747"/>
          </a:xfrm>
          <a:prstGeom prst="rect">
            <a:avLst/>
          </a:prstGeom>
        </p:spPr>
      </p:pic>
      <p:sp>
        <p:nvSpPr>
          <p:cNvPr id="15" name="مربع نص 14">
            <a:extLst>
              <a:ext uri="{FF2B5EF4-FFF2-40B4-BE49-F238E27FC236}">
                <a16:creationId xmlns:a16="http://schemas.microsoft.com/office/drawing/2014/main" id="{83779812-1444-C3CD-ADAF-87529EAAAFEC}"/>
              </a:ext>
            </a:extLst>
          </p:cNvPr>
          <p:cNvSpPr txBox="1"/>
          <p:nvPr/>
        </p:nvSpPr>
        <p:spPr>
          <a:xfrm>
            <a:off x="7922172" y="2730375"/>
            <a:ext cx="2410640" cy="1569660"/>
          </a:xfrm>
          <a:prstGeom prst="rect">
            <a:avLst/>
          </a:prstGeom>
          <a:noFill/>
        </p:spPr>
        <p:txBody>
          <a:bodyPr wrap="square">
            <a:spAutoFit/>
          </a:bodyPr>
          <a:lstStyle/>
          <a:p>
            <a:pPr algn="ctr"/>
            <a:r>
              <a:rPr lang="ar-YE" sz="24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يجب استخدام عدة طرق مختلفة للتعرف على المريض وذلك في صحة التعامل معه</a:t>
            </a:r>
            <a:endParaRPr lang="en-US" sz="2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6" name="مستطيل: زوايا مستديرة 15">
            <a:extLst>
              <a:ext uri="{FF2B5EF4-FFF2-40B4-BE49-F238E27FC236}">
                <a16:creationId xmlns:a16="http://schemas.microsoft.com/office/drawing/2014/main" id="{3B48FC99-890F-3091-37F7-6568C5E4352E}"/>
              </a:ext>
            </a:extLst>
          </p:cNvPr>
          <p:cNvSpPr/>
          <p:nvPr/>
        </p:nvSpPr>
        <p:spPr>
          <a:xfrm>
            <a:off x="4944400" y="2431563"/>
            <a:ext cx="2873569" cy="6527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YE" sz="1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كما هو الحال في إعطائه أي دواء</a:t>
            </a:r>
            <a:endParaRPr lang="ar-YE" dirty="0"/>
          </a:p>
        </p:txBody>
      </p:sp>
      <p:pic>
        <p:nvPicPr>
          <p:cNvPr id="1026" name="Picture 2" descr="Australian varsity develops blood test to trace coronavirus in 20 minutes |  Business Standard News">
            <a:extLst>
              <a:ext uri="{FF2B5EF4-FFF2-40B4-BE49-F238E27FC236}">
                <a16:creationId xmlns:a16="http://schemas.microsoft.com/office/drawing/2014/main" id="{113CCF9D-2BB7-7320-CD77-F90C05897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529" y="231382"/>
            <a:ext cx="2853748" cy="2268748"/>
          </a:xfrm>
          <a:prstGeom prst="rect">
            <a:avLst/>
          </a:prstGeom>
          <a:noFill/>
          <a:extLst>
            <a:ext uri="{909E8E84-426E-40DD-AFC4-6F175D3DCCD1}">
              <a14:hiddenFill xmlns:a14="http://schemas.microsoft.com/office/drawing/2010/main">
                <a:solidFill>
                  <a:srgbClr val="FFFFFF"/>
                </a:solidFill>
              </a14:hiddenFill>
            </a:ext>
          </a:extLst>
        </p:spPr>
      </p:pic>
      <p:sp>
        <p:nvSpPr>
          <p:cNvPr id="19" name="مستطيل: زوايا مستديرة 18">
            <a:extLst>
              <a:ext uri="{FF2B5EF4-FFF2-40B4-BE49-F238E27FC236}">
                <a16:creationId xmlns:a16="http://schemas.microsoft.com/office/drawing/2014/main" id="{D1CA03C8-C423-454C-AE2A-EF8015228B01}"/>
              </a:ext>
            </a:extLst>
          </p:cNvPr>
          <p:cNvSpPr/>
          <p:nvPr/>
        </p:nvSpPr>
        <p:spPr>
          <a:xfrm>
            <a:off x="742289" y="2500130"/>
            <a:ext cx="2914265" cy="6527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YE" sz="1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أو أخذ عينات دم </a:t>
            </a:r>
            <a:endParaRPr lang="ar-YE" dirty="0"/>
          </a:p>
        </p:txBody>
      </p:sp>
      <p:pic>
        <p:nvPicPr>
          <p:cNvPr id="21" name="صورة 20">
            <a:extLst>
              <a:ext uri="{FF2B5EF4-FFF2-40B4-BE49-F238E27FC236}">
                <a16:creationId xmlns:a16="http://schemas.microsoft.com/office/drawing/2014/main" id="{399ADE35-C73A-D473-9E71-F707B9B6E0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664" y="3536114"/>
            <a:ext cx="2847561" cy="2268747"/>
          </a:xfrm>
          <a:prstGeom prst="rect">
            <a:avLst/>
          </a:prstGeom>
        </p:spPr>
      </p:pic>
      <p:sp>
        <p:nvSpPr>
          <p:cNvPr id="23" name="مستطيل: زوايا مستديرة 22">
            <a:extLst>
              <a:ext uri="{FF2B5EF4-FFF2-40B4-BE49-F238E27FC236}">
                <a16:creationId xmlns:a16="http://schemas.microsoft.com/office/drawing/2014/main" id="{A04A7291-9F99-4E40-640B-459DC2F36534}"/>
              </a:ext>
            </a:extLst>
          </p:cNvPr>
          <p:cNvSpPr/>
          <p:nvPr/>
        </p:nvSpPr>
        <p:spPr>
          <a:xfrm>
            <a:off x="4954311" y="5803584"/>
            <a:ext cx="2947485" cy="6527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YE" dirty="0">
                <a:solidFill>
                  <a:srgbClr val="002060"/>
                </a:solidFill>
                <a:latin typeface="Calibri" panose="020F0502020204030204" pitchFamily="34" charset="0"/>
                <a:ea typeface="Calibri" panose="020F0502020204030204" pitchFamily="34" charset="0"/>
                <a:cs typeface="Arial" panose="020B0604020202020204" pitchFamily="34" charset="0"/>
              </a:rPr>
              <a:t>أو أي إجراء آخر </a:t>
            </a:r>
          </a:p>
        </p:txBody>
      </p:sp>
      <p:sp>
        <p:nvSpPr>
          <p:cNvPr id="24" name="مستطيل: زوايا مستديرة 23">
            <a:extLst>
              <a:ext uri="{FF2B5EF4-FFF2-40B4-BE49-F238E27FC236}">
                <a16:creationId xmlns:a16="http://schemas.microsoft.com/office/drawing/2014/main" id="{E812C1E4-2AC8-53A1-55A1-EA3AC09D3A1F}"/>
              </a:ext>
            </a:extLst>
          </p:cNvPr>
          <p:cNvSpPr/>
          <p:nvPr/>
        </p:nvSpPr>
        <p:spPr>
          <a:xfrm>
            <a:off x="576767" y="5803584"/>
            <a:ext cx="2847562" cy="6527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YE" sz="1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وعدم الاعتماد مثلاً على رقم الغرفة فقط.  </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27" name="مجموعة 26">
            <a:extLst>
              <a:ext uri="{FF2B5EF4-FFF2-40B4-BE49-F238E27FC236}">
                <a16:creationId xmlns:a16="http://schemas.microsoft.com/office/drawing/2014/main" id="{845D2286-7654-36E3-E1DE-D93B7C60A363}"/>
              </a:ext>
            </a:extLst>
          </p:cNvPr>
          <p:cNvGrpSpPr/>
          <p:nvPr/>
        </p:nvGrpSpPr>
        <p:grpSpPr>
          <a:xfrm>
            <a:off x="576767" y="3547084"/>
            <a:ext cx="2847561" cy="2291214"/>
            <a:chOff x="576767" y="3547084"/>
            <a:chExt cx="2847561" cy="2291214"/>
          </a:xfrm>
        </p:grpSpPr>
        <p:pic>
          <p:nvPicPr>
            <p:cNvPr id="26" name="Picture 6" descr="Rectangle Hospital Room Acrylic Sign Board, 8mm, Rs 700/square feet | ID:  23956970997">
              <a:extLst>
                <a:ext uri="{FF2B5EF4-FFF2-40B4-BE49-F238E27FC236}">
                  <a16:creationId xmlns:a16="http://schemas.microsoft.com/office/drawing/2014/main" id="{8F0DBA8A-712E-EABD-7B11-6833CF40B9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767" y="3547084"/>
              <a:ext cx="2847561" cy="228024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ti Symbol Clip Art at Clker.com - vector clip art online, royalty free &amp;  public domain">
              <a:extLst>
                <a:ext uri="{FF2B5EF4-FFF2-40B4-BE49-F238E27FC236}">
                  <a16:creationId xmlns:a16="http://schemas.microsoft.com/office/drawing/2014/main" id="{322D998A-B1FB-14E3-96AD-2750C6C359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767" y="3547084"/>
              <a:ext cx="2638560" cy="22912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2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randombar(horizontal)">
                                      <p:cBhvr>
                                        <p:cTn id="39" dur="500"/>
                                        <p:tgtEl>
                                          <p:spTgt spid="102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randombar(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000"/>
                                        <p:tgtEl>
                                          <p:spTgt spid="27"/>
                                        </p:tgtEl>
                                      </p:cBhvr>
                                    </p:animEffect>
                                    <p:anim calcmode="lin" valueType="num">
                                      <p:cBhvr>
                                        <p:cTn id="60" dur="2000" fill="hold"/>
                                        <p:tgtEl>
                                          <p:spTgt spid="27"/>
                                        </p:tgtEl>
                                        <p:attrNameLst>
                                          <p:attrName>ppt_w</p:attrName>
                                        </p:attrNameLst>
                                      </p:cBhvr>
                                      <p:tavLst>
                                        <p:tav tm="0" fmla="#ppt_w*sin(2.5*pi*$)">
                                          <p:val>
                                            <p:fltVal val="0"/>
                                          </p:val>
                                        </p:tav>
                                        <p:tav tm="100000">
                                          <p:val>
                                            <p:fltVal val="1"/>
                                          </p:val>
                                        </p:tav>
                                      </p:tavLst>
                                    </p:anim>
                                    <p:anim calcmode="lin" valueType="num">
                                      <p:cBhvr>
                                        <p:cTn id="61" dur="2000" fill="hold"/>
                                        <p:tgtEl>
                                          <p:spTgt spid="27"/>
                                        </p:tgtEl>
                                        <p:attrNameLst>
                                          <p:attrName>ppt_h</p:attrName>
                                        </p:attrNameLst>
                                      </p:cBhvr>
                                      <p:tavLst>
                                        <p:tav tm="0">
                                          <p:val>
                                            <p:strVal val="#ppt_h"/>
                                          </p:val>
                                        </p:tav>
                                        <p:tav tm="100000">
                                          <p:val>
                                            <p:strVal val="#ppt_h"/>
                                          </p:val>
                                        </p:tav>
                                      </p:tavLst>
                                    </p:anim>
                                  </p:childTnLst>
                                </p:cTn>
                              </p:par>
                              <p:par>
                                <p:cTn id="62" presetID="45"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2000"/>
                                        <p:tgtEl>
                                          <p:spTgt spid="24"/>
                                        </p:tgtEl>
                                      </p:cBhvr>
                                    </p:animEffect>
                                    <p:anim calcmode="lin" valueType="num">
                                      <p:cBhvr>
                                        <p:cTn id="65" dur="2000" fill="hold"/>
                                        <p:tgtEl>
                                          <p:spTgt spid="24"/>
                                        </p:tgtEl>
                                        <p:attrNameLst>
                                          <p:attrName>ppt_w</p:attrName>
                                        </p:attrNameLst>
                                      </p:cBhvr>
                                      <p:tavLst>
                                        <p:tav tm="0" fmla="#ppt_w*sin(2.5*pi*$)">
                                          <p:val>
                                            <p:fltVal val="0"/>
                                          </p:val>
                                        </p:tav>
                                        <p:tav tm="100000">
                                          <p:val>
                                            <p:fltVal val="1"/>
                                          </p:val>
                                        </p:tav>
                                      </p:tavLst>
                                    </p:anim>
                                    <p:anim calcmode="lin" valueType="num">
                                      <p:cBhvr>
                                        <p:cTn id="66" dur="20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15" grpId="0"/>
      <p:bldP spid="16" grpId="0" animBg="1"/>
      <p:bldP spid="19"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07699C70-F01A-62CF-998A-024744DF0A6A}"/>
              </a:ext>
            </a:extLst>
          </p:cNvPr>
          <p:cNvSpPr/>
          <p:nvPr/>
        </p:nvSpPr>
        <p:spPr>
          <a:xfrm>
            <a:off x="10254146" y="2"/>
            <a:ext cx="1914514" cy="6858000"/>
          </a:xfrm>
          <a:prstGeom prst="roundRect">
            <a:avLst>
              <a:gd name="adj" fmla="val 861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مستطيل 2">
            <a:extLst>
              <a:ext uri="{FF2B5EF4-FFF2-40B4-BE49-F238E27FC236}">
                <a16:creationId xmlns:a16="http://schemas.microsoft.com/office/drawing/2014/main" id="{13B3691C-6C9C-D6A8-9DD1-42A9CCBBCDCB}"/>
              </a:ext>
            </a:extLst>
          </p:cNvPr>
          <p:cNvSpPr/>
          <p:nvPr/>
        </p:nvSpPr>
        <p:spPr>
          <a:xfrm>
            <a:off x="10254142" y="1466194"/>
            <a:ext cx="1924038" cy="3204294"/>
          </a:xfrm>
          <a:prstGeom prst="rect">
            <a:avLst/>
          </a:prstGeom>
          <a:solidFill>
            <a:schemeClr val="accent6">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dirty="0"/>
          </a:p>
        </p:txBody>
      </p:sp>
      <p:sp>
        <p:nvSpPr>
          <p:cNvPr id="4" name="مخطط انسيابي: مهلة 3">
            <a:extLst>
              <a:ext uri="{FF2B5EF4-FFF2-40B4-BE49-F238E27FC236}">
                <a16:creationId xmlns:a16="http://schemas.microsoft.com/office/drawing/2014/main" id="{B4F85437-DE5C-13A9-CB14-2EBFD90288BB}"/>
              </a:ext>
            </a:extLst>
          </p:cNvPr>
          <p:cNvSpPr/>
          <p:nvPr/>
        </p:nvSpPr>
        <p:spPr>
          <a:xfrm rot="16200000" flipH="1">
            <a:off x="10697492" y="618044"/>
            <a:ext cx="1065930" cy="1495429"/>
          </a:xfrm>
          <a:prstGeom prst="flowChartDelay">
            <a:avLst/>
          </a:prstGeom>
          <a:ln>
            <a:solidFill>
              <a:srgbClr val="C0000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الأول</a:t>
            </a:r>
          </a:p>
        </p:txBody>
      </p:sp>
      <p:sp>
        <p:nvSpPr>
          <p:cNvPr id="5" name="مربع نص 4">
            <a:extLst>
              <a:ext uri="{FF2B5EF4-FFF2-40B4-BE49-F238E27FC236}">
                <a16:creationId xmlns:a16="http://schemas.microsoft.com/office/drawing/2014/main" id="{5879396C-8240-5042-36FE-DFE18A619A1C}"/>
              </a:ext>
            </a:extLst>
          </p:cNvPr>
          <p:cNvSpPr txBox="1"/>
          <p:nvPr/>
        </p:nvSpPr>
        <p:spPr>
          <a:xfrm>
            <a:off x="10292246" y="4942774"/>
            <a:ext cx="1847845" cy="1015663"/>
          </a:xfrm>
          <a:prstGeom prst="rect">
            <a:avLst/>
          </a:prstGeom>
          <a:noFill/>
        </p:spPr>
        <p:txBody>
          <a:bodyPr wrap="square" rtlCol="1">
            <a:spAutoFit/>
          </a:bodyPr>
          <a:lstStyle/>
          <a:p>
            <a:pPr algn="ctr"/>
            <a:r>
              <a:rPr lang="ar-YE" sz="2000" dirty="0">
                <a:solidFill>
                  <a:schemeClr val="bg1"/>
                </a:solidFill>
              </a:rPr>
              <a:t>التعرف على المريض بالطريقة الصحيحة </a:t>
            </a:r>
          </a:p>
        </p:txBody>
      </p:sp>
      <p:pic>
        <p:nvPicPr>
          <p:cNvPr id="6" name="صورة 5">
            <a:extLst>
              <a:ext uri="{FF2B5EF4-FFF2-40B4-BE49-F238E27FC236}">
                <a16:creationId xmlns:a16="http://schemas.microsoft.com/office/drawing/2014/main" id="{4EF9BA08-885A-95C1-C702-1B2E490F5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092" y="2171003"/>
            <a:ext cx="1740616" cy="1994656"/>
          </a:xfrm>
          <a:prstGeom prst="rect">
            <a:avLst/>
          </a:prstGeom>
        </p:spPr>
      </p:pic>
      <p:sp>
        <p:nvSpPr>
          <p:cNvPr id="15" name="مربع نص 14">
            <a:extLst>
              <a:ext uri="{FF2B5EF4-FFF2-40B4-BE49-F238E27FC236}">
                <a16:creationId xmlns:a16="http://schemas.microsoft.com/office/drawing/2014/main" id="{83779812-1444-C3CD-ADAF-87529EAAAFEC}"/>
              </a:ext>
            </a:extLst>
          </p:cNvPr>
          <p:cNvSpPr txBox="1"/>
          <p:nvPr/>
        </p:nvSpPr>
        <p:spPr>
          <a:xfrm>
            <a:off x="9516964" y="1898717"/>
            <a:ext cx="1844606" cy="830997"/>
          </a:xfrm>
          <a:prstGeom prst="rect">
            <a:avLst/>
          </a:prstGeom>
          <a:noFill/>
        </p:spPr>
        <p:txBody>
          <a:bodyPr wrap="square">
            <a:spAutoFit/>
          </a:bodyPr>
          <a:lstStyle/>
          <a:p>
            <a:pPr algn="ctr"/>
            <a:r>
              <a:rPr lang="ar-YE" sz="2400" dirty="0">
                <a:solidFill>
                  <a:srgbClr val="FF0000"/>
                </a:solidFill>
                <a:latin typeface="Calibri" panose="020F0502020204030204" pitchFamily="34" charset="0"/>
                <a:ea typeface="Calibri" panose="020F0502020204030204" pitchFamily="34" charset="0"/>
                <a:cs typeface="Arial" panose="020B0604020202020204" pitchFamily="34" charset="0"/>
              </a:rPr>
              <a:t>ويتطلب من الطاقم الطبي </a:t>
            </a:r>
            <a:endParaRPr lang="en-US" sz="2400"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20" name="مستطيل: زوايا مستديرة 19">
            <a:extLst>
              <a:ext uri="{FF2B5EF4-FFF2-40B4-BE49-F238E27FC236}">
                <a16:creationId xmlns:a16="http://schemas.microsoft.com/office/drawing/2014/main" id="{1D18E959-8BEF-9979-1466-7C1E8F897864}"/>
              </a:ext>
            </a:extLst>
          </p:cNvPr>
          <p:cNvSpPr/>
          <p:nvPr/>
        </p:nvSpPr>
        <p:spPr>
          <a:xfrm>
            <a:off x="213830" y="93451"/>
            <a:ext cx="3205543" cy="6675814"/>
          </a:xfrm>
          <a:prstGeom prst="roundRect">
            <a:avLst>
              <a:gd name="adj" fmla="val 666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22" name="مستطيل: زوايا مستديرة 21">
            <a:extLst>
              <a:ext uri="{FF2B5EF4-FFF2-40B4-BE49-F238E27FC236}">
                <a16:creationId xmlns:a16="http://schemas.microsoft.com/office/drawing/2014/main" id="{E37D0B7D-5A13-151B-0570-965D911CD6E7}"/>
              </a:ext>
            </a:extLst>
          </p:cNvPr>
          <p:cNvSpPr/>
          <p:nvPr/>
        </p:nvSpPr>
        <p:spPr>
          <a:xfrm>
            <a:off x="3631095" y="62168"/>
            <a:ext cx="5695379" cy="2185776"/>
          </a:xfrm>
          <a:prstGeom prst="roundRect">
            <a:avLst>
              <a:gd name="adj" fmla="val 712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25" name="مستطيل: زوايا مستديرة 24">
            <a:extLst>
              <a:ext uri="{FF2B5EF4-FFF2-40B4-BE49-F238E27FC236}">
                <a16:creationId xmlns:a16="http://schemas.microsoft.com/office/drawing/2014/main" id="{23B1BE86-2565-D565-763A-4D183E4D8F62}"/>
              </a:ext>
            </a:extLst>
          </p:cNvPr>
          <p:cNvSpPr/>
          <p:nvPr/>
        </p:nvSpPr>
        <p:spPr>
          <a:xfrm>
            <a:off x="3631095" y="2320124"/>
            <a:ext cx="5695379" cy="2185776"/>
          </a:xfrm>
          <a:prstGeom prst="roundRect">
            <a:avLst>
              <a:gd name="adj" fmla="val 712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28" name="مستطيل: زوايا مستديرة 27">
            <a:extLst>
              <a:ext uri="{FF2B5EF4-FFF2-40B4-BE49-F238E27FC236}">
                <a16:creationId xmlns:a16="http://schemas.microsoft.com/office/drawing/2014/main" id="{6F4F800C-81B4-A0F9-9BF4-482E39955A72}"/>
              </a:ext>
            </a:extLst>
          </p:cNvPr>
          <p:cNvSpPr/>
          <p:nvPr/>
        </p:nvSpPr>
        <p:spPr>
          <a:xfrm>
            <a:off x="3620479" y="4592120"/>
            <a:ext cx="5695379" cy="2185776"/>
          </a:xfrm>
          <a:prstGeom prst="roundRect">
            <a:avLst>
              <a:gd name="adj" fmla="val 712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pic>
        <p:nvPicPr>
          <p:cNvPr id="21" name="صورة 20">
            <a:extLst>
              <a:ext uri="{FF2B5EF4-FFF2-40B4-BE49-F238E27FC236}">
                <a16:creationId xmlns:a16="http://schemas.microsoft.com/office/drawing/2014/main" id="{399ADE35-C73A-D473-9E71-F707B9B6E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84" y="103016"/>
            <a:ext cx="2639308" cy="2102825"/>
          </a:xfrm>
          <a:prstGeom prst="rect">
            <a:avLst/>
          </a:prstGeom>
        </p:spPr>
      </p:pic>
      <p:sp>
        <p:nvSpPr>
          <p:cNvPr id="9" name="مربع نص 8">
            <a:extLst>
              <a:ext uri="{FF2B5EF4-FFF2-40B4-BE49-F238E27FC236}">
                <a16:creationId xmlns:a16="http://schemas.microsoft.com/office/drawing/2014/main" id="{00CC9FCF-48CA-58D6-8D57-09421BC32969}"/>
              </a:ext>
            </a:extLst>
          </p:cNvPr>
          <p:cNvSpPr txBox="1"/>
          <p:nvPr/>
        </p:nvSpPr>
        <p:spPr>
          <a:xfrm>
            <a:off x="3631096" y="764877"/>
            <a:ext cx="2886354" cy="646331"/>
          </a:xfrm>
          <a:prstGeom prst="rect">
            <a:avLst/>
          </a:prstGeom>
          <a:noFill/>
        </p:spPr>
        <p:txBody>
          <a:bodyPr wrap="square" rtlCol="1">
            <a:spAutoFit/>
          </a:bodyPr>
          <a:lstStyle/>
          <a:p>
            <a:pPr algn="ctr"/>
            <a:r>
              <a:rPr lang="ar-YE" dirty="0">
                <a:solidFill>
                  <a:schemeClr val="bg1"/>
                </a:solidFill>
                <a:latin typeface="Calibri" panose="020F0502020204030204" pitchFamily="34" charset="0"/>
                <a:ea typeface="Calibri" panose="020F0502020204030204" pitchFamily="34" charset="0"/>
                <a:cs typeface="Arial" panose="020B0604020202020204" pitchFamily="34" charset="0"/>
              </a:rPr>
              <a:t>تأكيد هوية المريض الصحيح أو أنهم يتعاملون مع المريض الصحيح </a:t>
            </a:r>
          </a:p>
        </p:txBody>
      </p:sp>
      <p:sp>
        <p:nvSpPr>
          <p:cNvPr id="29" name="مربع نص 28">
            <a:extLst>
              <a:ext uri="{FF2B5EF4-FFF2-40B4-BE49-F238E27FC236}">
                <a16:creationId xmlns:a16="http://schemas.microsoft.com/office/drawing/2014/main" id="{3BA3AA96-514B-FF1C-D73C-A11AADD91858}"/>
              </a:ext>
            </a:extLst>
          </p:cNvPr>
          <p:cNvSpPr txBox="1"/>
          <p:nvPr/>
        </p:nvSpPr>
        <p:spPr>
          <a:xfrm>
            <a:off x="3685513" y="3174521"/>
            <a:ext cx="2672156" cy="646331"/>
          </a:xfrm>
          <a:prstGeom prst="rect">
            <a:avLst/>
          </a:prstGeom>
          <a:noFill/>
        </p:spPr>
        <p:txBody>
          <a:bodyPr wrap="square" rtlCol="1">
            <a:spAutoFit/>
          </a:bodyPr>
          <a:lstStyle/>
          <a:p>
            <a:pPr algn="ctr"/>
            <a:r>
              <a:rPr lang="ar-YE" dirty="0">
                <a:solidFill>
                  <a:schemeClr val="bg1"/>
                </a:solidFill>
                <a:latin typeface="Calibri" panose="020F0502020204030204" pitchFamily="34" charset="0"/>
                <a:cs typeface="Arial" panose="020B0604020202020204" pitchFamily="34" charset="0"/>
              </a:rPr>
              <a:t>وكل العلاجات والتدخلات موجهة لذلك المريض.</a:t>
            </a:r>
            <a:endParaRPr lang="en-US" dirty="0">
              <a:solidFill>
                <a:schemeClr val="bg1"/>
              </a:solidFill>
              <a:latin typeface="Calibri" panose="020F0502020204030204" pitchFamily="34" charset="0"/>
              <a:cs typeface="Arial" panose="020B0604020202020204" pitchFamily="34" charset="0"/>
            </a:endParaRPr>
          </a:p>
        </p:txBody>
      </p:sp>
      <p:sp>
        <p:nvSpPr>
          <p:cNvPr id="30" name="مربع نص 29">
            <a:extLst>
              <a:ext uri="{FF2B5EF4-FFF2-40B4-BE49-F238E27FC236}">
                <a16:creationId xmlns:a16="http://schemas.microsoft.com/office/drawing/2014/main" id="{C00B4DBB-C39D-779C-4C32-F3203FD01770}"/>
              </a:ext>
            </a:extLst>
          </p:cNvPr>
          <p:cNvSpPr txBox="1"/>
          <p:nvPr/>
        </p:nvSpPr>
        <p:spPr>
          <a:xfrm>
            <a:off x="3816627" y="5361842"/>
            <a:ext cx="2703444" cy="646331"/>
          </a:xfrm>
          <a:prstGeom prst="rect">
            <a:avLst/>
          </a:prstGeom>
          <a:noFill/>
        </p:spPr>
        <p:txBody>
          <a:bodyPr wrap="square" rtlCol="1">
            <a:spAutoFit/>
          </a:bodyPr>
          <a:lstStyle/>
          <a:p>
            <a:pPr algn="ctr"/>
            <a:r>
              <a:rPr lang="ar-YE" dirty="0">
                <a:solidFill>
                  <a:schemeClr val="bg1"/>
                </a:solidFill>
                <a:latin typeface="Calibri" panose="020F0502020204030204" pitchFamily="34" charset="0"/>
                <a:cs typeface="Arial" panose="020B0604020202020204" pitchFamily="34" charset="0"/>
              </a:rPr>
              <a:t>ويتم ذلك عن طريق سوار المعصم ( </a:t>
            </a:r>
            <a:r>
              <a:rPr lang="en-US" dirty="0">
                <a:solidFill>
                  <a:schemeClr val="bg1"/>
                </a:solidFill>
                <a:latin typeface="Calibri" panose="020F0502020204030204" pitchFamily="34" charset="0"/>
                <a:cs typeface="Arial" panose="020B0604020202020204" pitchFamily="34" charset="0"/>
              </a:rPr>
              <a:t>Patient arm band</a:t>
            </a:r>
            <a:r>
              <a:rPr lang="ar-YE" dirty="0">
                <a:solidFill>
                  <a:schemeClr val="bg1"/>
                </a:solidFill>
                <a:latin typeface="Calibri" panose="020F0502020204030204" pitchFamily="34" charset="0"/>
                <a:cs typeface="Arial" panose="020B0604020202020204" pitchFamily="34" charset="0"/>
              </a:rPr>
              <a:t> ) </a:t>
            </a:r>
          </a:p>
        </p:txBody>
      </p:sp>
      <p:pic>
        <p:nvPicPr>
          <p:cNvPr id="1030" name="Picture 6" descr="Hospital Wrist Band&quot; Images – Browse 14 Stock Photos, Vectors, and Video |  Adobe Stock">
            <a:extLst>
              <a:ext uri="{FF2B5EF4-FFF2-40B4-BE49-F238E27FC236}">
                <a16:creationId xmlns:a16="http://schemas.microsoft.com/office/drawing/2014/main" id="{E9E3FB8C-764D-E144-BE8E-3EC3A28A6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136" y="4674242"/>
            <a:ext cx="2577326" cy="20112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very Chart Label EasyBand Medical Wristbands, Box of 500 - Walmart.com">
            <a:extLst>
              <a:ext uri="{FF2B5EF4-FFF2-40B4-BE49-F238E27FC236}">
                <a16:creationId xmlns:a16="http://schemas.microsoft.com/office/drawing/2014/main" id="{4842C502-3543-33F5-D876-75603EE489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673" b="8680"/>
          <a:stretch/>
        </p:blipFill>
        <p:spPr bwMode="auto">
          <a:xfrm>
            <a:off x="332347" y="1142760"/>
            <a:ext cx="2884022" cy="2412422"/>
          </a:xfrm>
          <a:prstGeom prst="rect">
            <a:avLst/>
          </a:prstGeom>
          <a:noFill/>
          <a:extLst>
            <a:ext uri="{909E8E84-426E-40DD-AFC4-6F175D3DCCD1}">
              <a14:hiddenFill xmlns:a14="http://schemas.microsoft.com/office/drawing/2010/main">
                <a:solidFill>
                  <a:srgbClr val="FFFFFF"/>
                </a:solidFill>
              </a14:hiddenFill>
            </a:ext>
          </a:extLst>
        </p:spPr>
      </p:pic>
      <p:sp>
        <p:nvSpPr>
          <p:cNvPr id="23" name="مربع نص 22">
            <a:extLst>
              <a:ext uri="{FF2B5EF4-FFF2-40B4-BE49-F238E27FC236}">
                <a16:creationId xmlns:a16="http://schemas.microsoft.com/office/drawing/2014/main" id="{36485AF0-A445-1B28-7F1E-4D7523313D9E}"/>
              </a:ext>
            </a:extLst>
          </p:cNvPr>
          <p:cNvSpPr txBox="1"/>
          <p:nvPr/>
        </p:nvSpPr>
        <p:spPr>
          <a:xfrm>
            <a:off x="425340" y="258246"/>
            <a:ext cx="2698035" cy="646331"/>
          </a:xfrm>
          <a:prstGeom prst="rect">
            <a:avLst/>
          </a:prstGeom>
          <a:solidFill>
            <a:srgbClr val="7030A0"/>
          </a:solidFill>
        </p:spPr>
        <p:txBody>
          <a:bodyPr wrap="square" rtlCol="1">
            <a:spAutoFit/>
          </a:bodyPr>
          <a:lstStyle/>
          <a:p>
            <a:pPr algn="ctr"/>
            <a:r>
              <a:rPr lang="ar-YE" dirty="0">
                <a:solidFill>
                  <a:schemeClr val="bg1"/>
                </a:solidFill>
                <a:latin typeface="Calibri" panose="020F0502020204030204" pitchFamily="34" charset="0"/>
                <a:cs typeface="Arial" panose="020B0604020202020204" pitchFamily="34" charset="0"/>
              </a:rPr>
              <a:t>محتويات سوار المعصم</a:t>
            </a:r>
          </a:p>
          <a:p>
            <a:pPr algn="ctr"/>
            <a:r>
              <a:rPr lang="ar-YE" dirty="0">
                <a:solidFill>
                  <a:schemeClr val="bg1"/>
                </a:solidFill>
                <a:latin typeface="Calibri" panose="020F0502020204030204" pitchFamily="34" charset="0"/>
                <a:cs typeface="Arial" panose="020B0604020202020204" pitchFamily="34" charset="0"/>
              </a:rPr>
              <a:t> ( </a:t>
            </a:r>
            <a:r>
              <a:rPr lang="en-US" dirty="0">
                <a:solidFill>
                  <a:schemeClr val="bg1"/>
                </a:solidFill>
                <a:latin typeface="Calibri" panose="020F0502020204030204" pitchFamily="34" charset="0"/>
                <a:cs typeface="Arial" panose="020B0604020202020204" pitchFamily="34" charset="0"/>
              </a:rPr>
              <a:t>Patient arm band</a:t>
            </a:r>
            <a:r>
              <a:rPr lang="ar-YE" dirty="0">
                <a:solidFill>
                  <a:schemeClr val="bg1"/>
                </a:solidFill>
                <a:latin typeface="Calibri" panose="020F0502020204030204" pitchFamily="34" charset="0"/>
                <a:cs typeface="Arial" panose="020B0604020202020204" pitchFamily="34" charset="0"/>
              </a:rPr>
              <a:t> ) </a:t>
            </a:r>
            <a:endParaRPr lang="en-US" dirty="0">
              <a:solidFill>
                <a:schemeClr val="bg1"/>
              </a:solidFill>
              <a:latin typeface="Calibri" panose="020F0502020204030204" pitchFamily="34" charset="0"/>
              <a:cs typeface="Arial" panose="020B0604020202020204" pitchFamily="34" charset="0"/>
            </a:endParaRPr>
          </a:p>
        </p:txBody>
      </p:sp>
      <p:sp>
        <p:nvSpPr>
          <p:cNvPr id="11" name="مستطيل 10">
            <a:extLst>
              <a:ext uri="{FF2B5EF4-FFF2-40B4-BE49-F238E27FC236}">
                <a16:creationId xmlns:a16="http://schemas.microsoft.com/office/drawing/2014/main" id="{212881A2-AE48-7D54-9B83-B3335CA7B748}"/>
              </a:ext>
            </a:extLst>
          </p:cNvPr>
          <p:cNvSpPr/>
          <p:nvPr/>
        </p:nvSpPr>
        <p:spPr>
          <a:xfrm>
            <a:off x="3006164" y="3896737"/>
            <a:ext cx="304984" cy="22177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ar-YE"/>
          </a:p>
        </p:txBody>
      </p:sp>
      <p:sp>
        <p:nvSpPr>
          <p:cNvPr id="26" name="مستطيل 25">
            <a:extLst>
              <a:ext uri="{FF2B5EF4-FFF2-40B4-BE49-F238E27FC236}">
                <a16:creationId xmlns:a16="http://schemas.microsoft.com/office/drawing/2014/main" id="{72FB8853-2A89-2E8B-5FB3-057FC228CBF4}"/>
              </a:ext>
            </a:extLst>
          </p:cNvPr>
          <p:cNvSpPr/>
          <p:nvPr/>
        </p:nvSpPr>
        <p:spPr>
          <a:xfrm>
            <a:off x="3006164" y="4366962"/>
            <a:ext cx="304984" cy="22177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ar-YE"/>
          </a:p>
        </p:txBody>
      </p:sp>
      <p:sp>
        <p:nvSpPr>
          <p:cNvPr id="27" name="مستطيل 26">
            <a:extLst>
              <a:ext uri="{FF2B5EF4-FFF2-40B4-BE49-F238E27FC236}">
                <a16:creationId xmlns:a16="http://schemas.microsoft.com/office/drawing/2014/main" id="{38F0E01D-9D61-E6EE-59A3-4406ABFF61F8}"/>
              </a:ext>
            </a:extLst>
          </p:cNvPr>
          <p:cNvSpPr/>
          <p:nvPr/>
        </p:nvSpPr>
        <p:spPr>
          <a:xfrm>
            <a:off x="3006164" y="4837738"/>
            <a:ext cx="304984" cy="22177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ar-YE"/>
          </a:p>
        </p:txBody>
      </p:sp>
      <p:sp>
        <p:nvSpPr>
          <p:cNvPr id="34" name="مربع نص 33">
            <a:extLst>
              <a:ext uri="{FF2B5EF4-FFF2-40B4-BE49-F238E27FC236}">
                <a16:creationId xmlns:a16="http://schemas.microsoft.com/office/drawing/2014/main" id="{D0F4D94D-4E99-754A-388B-CEE87FD5C734}"/>
              </a:ext>
            </a:extLst>
          </p:cNvPr>
          <p:cNvSpPr txBox="1"/>
          <p:nvPr/>
        </p:nvSpPr>
        <p:spPr>
          <a:xfrm>
            <a:off x="558799" y="3794930"/>
            <a:ext cx="2350895" cy="369332"/>
          </a:xfrm>
          <a:prstGeom prst="rect">
            <a:avLst/>
          </a:prstGeom>
          <a:noFill/>
        </p:spPr>
        <p:txBody>
          <a:bodyPr wrap="square" rtlCol="1">
            <a:spAutoFit/>
          </a:bodyPr>
          <a:lstStyle/>
          <a:p>
            <a:r>
              <a:rPr lang="ar-YE" dirty="0">
                <a:solidFill>
                  <a:schemeClr val="bg1"/>
                </a:solidFill>
                <a:latin typeface="Calibri" panose="020F0502020204030204" pitchFamily="34" charset="0"/>
                <a:ea typeface="Calibri" panose="020F0502020204030204" pitchFamily="34" charset="0"/>
                <a:cs typeface="Arial" panose="020B0604020202020204" pitchFamily="34" charset="0"/>
              </a:rPr>
              <a:t>اسم المريض </a:t>
            </a:r>
          </a:p>
        </p:txBody>
      </p:sp>
      <p:sp>
        <p:nvSpPr>
          <p:cNvPr id="35" name="مربع نص 34">
            <a:extLst>
              <a:ext uri="{FF2B5EF4-FFF2-40B4-BE49-F238E27FC236}">
                <a16:creationId xmlns:a16="http://schemas.microsoft.com/office/drawing/2014/main" id="{20A61E4A-F13D-7CCE-388A-95F51DCF79D2}"/>
              </a:ext>
            </a:extLst>
          </p:cNvPr>
          <p:cNvSpPr txBox="1"/>
          <p:nvPr/>
        </p:nvSpPr>
        <p:spPr>
          <a:xfrm>
            <a:off x="558799" y="4280148"/>
            <a:ext cx="2350895" cy="369332"/>
          </a:xfrm>
          <a:prstGeom prst="rect">
            <a:avLst/>
          </a:prstGeom>
          <a:noFill/>
        </p:spPr>
        <p:txBody>
          <a:bodyPr wrap="square" rtlCol="1">
            <a:spAutoFit/>
          </a:bodyPr>
          <a:lstStyle/>
          <a:p>
            <a:r>
              <a:rPr lang="ar-YE" dirty="0">
                <a:solidFill>
                  <a:schemeClr val="bg1"/>
                </a:solidFill>
                <a:latin typeface="Calibri" panose="020F0502020204030204" pitchFamily="34" charset="0"/>
                <a:ea typeface="Calibri" panose="020F0502020204030204" pitchFamily="34" charset="0"/>
                <a:cs typeface="Arial" panose="020B0604020202020204" pitchFamily="34" charset="0"/>
              </a:rPr>
              <a:t>النوع/ الجنس</a:t>
            </a:r>
          </a:p>
        </p:txBody>
      </p:sp>
      <p:sp>
        <p:nvSpPr>
          <p:cNvPr id="36" name="مربع نص 35">
            <a:extLst>
              <a:ext uri="{FF2B5EF4-FFF2-40B4-BE49-F238E27FC236}">
                <a16:creationId xmlns:a16="http://schemas.microsoft.com/office/drawing/2014/main" id="{74252C43-5FC4-6613-03D9-8806BBB8BCF6}"/>
              </a:ext>
            </a:extLst>
          </p:cNvPr>
          <p:cNvSpPr txBox="1"/>
          <p:nvPr/>
        </p:nvSpPr>
        <p:spPr>
          <a:xfrm>
            <a:off x="547502" y="4737181"/>
            <a:ext cx="2350895" cy="369332"/>
          </a:xfrm>
          <a:prstGeom prst="rect">
            <a:avLst/>
          </a:prstGeom>
          <a:noFill/>
        </p:spPr>
        <p:txBody>
          <a:bodyPr wrap="square" rtlCol="1">
            <a:spAutoFit/>
          </a:bodyPr>
          <a:lstStyle/>
          <a:p>
            <a:r>
              <a:rPr lang="ar-YE" dirty="0">
                <a:solidFill>
                  <a:schemeClr val="bg1"/>
                </a:solidFill>
                <a:latin typeface="Calibri" panose="020F0502020204030204" pitchFamily="34" charset="0"/>
                <a:ea typeface="Calibri" panose="020F0502020204030204" pitchFamily="34" charset="0"/>
                <a:cs typeface="Arial" panose="020B0604020202020204" pitchFamily="34" charset="0"/>
              </a:rPr>
              <a:t>التاريخ</a:t>
            </a:r>
          </a:p>
        </p:txBody>
      </p:sp>
      <p:pic>
        <p:nvPicPr>
          <p:cNvPr id="8" name="صورة 7">
            <a:extLst>
              <a:ext uri="{FF2B5EF4-FFF2-40B4-BE49-F238E27FC236}">
                <a16:creationId xmlns:a16="http://schemas.microsoft.com/office/drawing/2014/main" id="{B66E0808-6D05-3340-B53C-959AC2DDDA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8158" y="2477386"/>
            <a:ext cx="2637677" cy="2022308"/>
          </a:xfrm>
          <a:prstGeom prst="rect">
            <a:avLst/>
          </a:prstGeom>
        </p:spPr>
      </p:pic>
    </p:spTree>
    <p:extLst>
      <p:ext uri="{BB962C8B-B14F-4D97-AF65-F5344CB8AC3E}">
        <p14:creationId xmlns:p14="http://schemas.microsoft.com/office/powerpoint/2010/main" val="210553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horizontal)">
                                      <p:cBhvr>
                                        <p:cTn id="23" dur="500"/>
                                        <p:tgtEl>
                                          <p:spTgt spid="2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randombar(horizontal)">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arn(inVertical)">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030"/>
                                        </p:tgtEl>
                                        <p:attrNameLst>
                                          <p:attrName>style.visibility</p:attrName>
                                        </p:attrNameLst>
                                      </p:cBhvr>
                                      <p:to>
                                        <p:strVal val="visible"/>
                                      </p:to>
                                    </p:set>
                                    <p:animEffect transition="in" filter="circle(in)">
                                      <p:cBhvr>
                                        <p:cTn id="49" dur="2000"/>
                                        <p:tgtEl>
                                          <p:spTgt spid="1030"/>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circle(in)">
                                      <p:cBhvr>
                                        <p:cTn id="52" dur="20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circle(in)">
                                      <p:cBhvr>
                                        <p:cTn id="57" dur="20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randombar(horizontal)">
                                      <p:cBhvr>
                                        <p:cTn id="62" dur="500"/>
                                        <p:tgtEl>
                                          <p:spTgt spid="2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randombar(horizontal)">
                                      <p:cBhvr>
                                        <p:cTn id="65" dur="500"/>
                                        <p:tgtEl>
                                          <p:spTgt spid="23"/>
                                        </p:tgtEl>
                                      </p:cBhvr>
                                    </p:animEffect>
                                  </p:childTnLst>
                                </p:cTn>
                              </p:par>
                              <p:par>
                                <p:cTn id="66" presetID="14" presetClass="entr" presetSubtype="10" fill="hold" nodeType="withEffect">
                                  <p:stCondLst>
                                    <p:cond delay="0"/>
                                  </p:stCondLst>
                                  <p:childTnLst>
                                    <p:set>
                                      <p:cBhvr>
                                        <p:cTn id="67" dur="1" fill="hold">
                                          <p:stCondLst>
                                            <p:cond delay="0"/>
                                          </p:stCondLst>
                                        </p:cTn>
                                        <p:tgtEl>
                                          <p:spTgt spid="1032"/>
                                        </p:tgtEl>
                                        <p:attrNameLst>
                                          <p:attrName>style.visibility</p:attrName>
                                        </p:attrNameLst>
                                      </p:cBhvr>
                                      <p:to>
                                        <p:strVal val="visible"/>
                                      </p:to>
                                    </p:set>
                                    <p:animEffect transition="in" filter="randombar(horizontal)">
                                      <p:cBhvr>
                                        <p:cTn id="68" dur="500"/>
                                        <p:tgtEl>
                                          <p:spTgt spid="10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down)">
                                      <p:cBhvr>
                                        <p:cTn id="76" dur="500"/>
                                        <p:tgtEl>
                                          <p:spTgt spid="1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down)">
                                      <p:cBhvr>
                                        <p:cTn id="81" dur="500"/>
                                        <p:tgtEl>
                                          <p:spTgt spid="35"/>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down)">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down)">
                                      <p:cBhvr>
                                        <p:cTn id="89" dur="500"/>
                                        <p:tgtEl>
                                          <p:spTgt spid="36"/>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down)">
                                      <p:cBhvr>
                                        <p:cTn id="9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15" grpId="0"/>
      <p:bldP spid="20" grpId="0" animBg="1"/>
      <p:bldP spid="22" grpId="0" animBg="1"/>
      <p:bldP spid="25" grpId="0" animBg="1"/>
      <p:bldP spid="28" grpId="0" animBg="1"/>
      <p:bldP spid="9" grpId="0"/>
      <p:bldP spid="29" grpId="0"/>
      <p:bldP spid="30" grpId="0"/>
      <p:bldP spid="23" grpId="0" animBg="1"/>
      <p:bldP spid="11" grpId="0" animBg="1"/>
      <p:bldP spid="26" grpId="0" animBg="1"/>
      <p:bldP spid="27" grpId="0" animBg="1"/>
      <p:bldP spid="34" grpId="0"/>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مستطيل: زوايا مستديرة 5">
            <a:extLst>
              <a:ext uri="{FF2B5EF4-FFF2-40B4-BE49-F238E27FC236}">
                <a16:creationId xmlns:a16="http://schemas.microsoft.com/office/drawing/2014/main" id="{198044D3-E0A6-2AFC-098D-194B8A9CB157}"/>
              </a:ext>
            </a:extLst>
          </p:cNvPr>
          <p:cNvSpPr/>
          <p:nvPr/>
        </p:nvSpPr>
        <p:spPr>
          <a:xfrm>
            <a:off x="10265983" y="0"/>
            <a:ext cx="1914514" cy="6857999"/>
          </a:xfrm>
          <a:prstGeom prst="roundRect">
            <a:avLst>
              <a:gd name="adj" fmla="val 86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7" name="مستطيل 6">
            <a:extLst>
              <a:ext uri="{FF2B5EF4-FFF2-40B4-BE49-F238E27FC236}">
                <a16:creationId xmlns:a16="http://schemas.microsoft.com/office/drawing/2014/main" id="{E03E117F-45CD-CFC6-8595-AFD22CFEC695}"/>
              </a:ext>
            </a:extLst>
          </p:cNvPr>
          <p:cNvSpPr/>
          <p:nvPr/>
        </p:nvSpPr>
        <p:spPr>
          <a:xfrm>
            <a:off x="10265983" y="1552455"/>
            <a:ext cx="1931767" cy="3204294"/>
          </a:xfrm>
          <a:prstGeom prst="rect">
            <a:avLst/>
          </a:prstGeom>
          <a:solidFill>
            <a:schemeClr val="accent3">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8" name="مخطط انسيابي: مهلة 7">
            <a:extLst>
              <a:ext uri="{FF2B5EF4-FFF2-40B4-BE49-F238E27FC236}">
                <a16:creationId xmlns:a16="http://schemas.microsoft.com/office/drawing/2014/main" id="{5E80711A-7FBF-77D0-7211-688F27AE7312}"/>
              </a:ext>
            </a:extLst>
          </p:cNvPr>
          <p:cNvSpPr/>
          <p:nvPr/>
        </p:nvSpPr>
        <p:spPr>
          <a:xfrm rot="16200000" flipH="1">
            <a:off x="10707526" y="678418"/>
            <a:ext cx="1065930" cy="1495429"/>
          </a:xfrm>
          <a:prstGeom prst="flowChartDelay">
            <a:avLst/>
          </a:prstGeom>
          <a:ln>
            <a:solidFill>
              <a:srgbClr val="00B0F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الثاني</a:t>
            </a:r>
          </a:p>
        </p:txBody>
      </p:sp>
      <p:sp>
        <p:nvSpPr>
          <p:cNvPr id="9" name="مربع نص 8">
            <a:extLst>
              <a:ext uri="{FF2B5EF4-FFF2-40B4-BE49-F238E27FC236}">
                <a16:creationId xmlns:a16="http://schemas.microsoft.com/office/drawing/2014/main" id="{1D3E4472-0C54-14C7-5DDD-CD6C2747D01D}"/>
              </a:ext>
            </a:extLst>
          </p:cNvPr>
          <p:cNvSpPr txBox="1"/>
          <p:nvPr/>
        </p:nvSpPr>
        <p:spPr>
          <a:xfrm>
            <a:off x="10213051" y="5203178"/>
            <a:ext cx="1847845" cy="707886"/>
          </a:xfrm>
          <a:prstGeom prst="rect">
            <a:avLst/>
          </a:prstGeom>
          <a:noFill/>
        </p:spPr>
        <p:txBody>
          <a:bodyPr wrap="square" rtlCol="1">
            <a:spAutoFit/>
          </a:bodyPr>
          <a:lstStyle/>
          <a:p>
            <a:pPr algn="ctr"/>
            <a:r>
              <a:rPr lang="ar-YE" sz="2000" dirty="0">
                <a:solidFill>
                  <a:schemeClr val="bg1"/>
                </a:solidFill>
              </a:rPr>
              <a:t>تحسين التواصل الفعال </a:t>
            </a:r>
          </a:p>
        </p:txBody>
      </p:sp>
      <p:pic>
        <p:nvPicPr>
          <p:cNvPr id="10" name="صورة 9">
            <a:extLst>
              <a:ext uri="{FF2B5EF4-FFF2-40B4-BE49-F238E27FC236}">
                <a16:creationId xmlns:a16="http://schemas.microsoft.com/office/drawing/2014/main" id="{B520EA3B-F003-D120-5464-82CA31DCE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0085" y="2471738"/>
            <a:ext cx="1865689" cy="1513948"/>
          </a:xfrm>
          <a:prstGeom prst="rect">
            <a:avLst/>
          </a:prstGeom>
        </p:spPr>
      </p:pic>
      <p:graphicFrame>
        <p:nvGraphicFramePr>
          <p:cNvPr id="5" name="رسم تخطيطي 4">
            <a:extLst>
              <a:ext uri="{FF2B5EF4-FFF2-40B4-BE49-F238E27FC236}">
                <a16:creationId xmlns:a16="http://schemas.microsoft.com/office/drawing/2014/main" id="{F41BCA10-ACBA-82C2-A661-E319CA02A5CE}"/>
              </a:ext>
            </a:extLst>
          </p:cNvPr>
          <p:cNvGraphicFramePr/>
          <p:nvPr>
            <p:extLst>
              <p:ext uri="{D42A27DB-BD31-4B8C-83A1-F6EECF244321}">
                <p14:modId xmlns:p14="http://schemas.microsoft.com/office/powerpoint/2010/main" val="1636216083"/>
              </p:ext>
            </p:extLst>
          </p:nvPr>
        </p:nvGraphicFramePr>
        <p:xfrm>
          <a:off x="819509" y="1199072"/>
          <a:ext cx="8151962" cy="535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مربع نص 18">
            <a:extLst>
              <a:ext uri="{FF2B5EF4-FFF2-40B4-BE49-F238E27FC236}">
                <a16:creationId xmlns:a16="http://schemas.microsoft.com/office/drawing/2014/main" id="{1BAEF1F2-C0D2-D9D8-302E-F44C1B6ED1CB}"/>
              </a:ext>
            </a:extLst>
          </p:cNvPr>
          <p:cNvSpPr txBox="1"/>
          <p:nvPr/>
        </p:nvSpPr>
        <p:spPr>
          <a:xfrm>
            <a:off x="203793" y="396815"/>
            <a:ext cx="10061641" cy="707886"/>
          </a:xfrm>
          <a:prstGeom prst="rect">
            <a:avLst/>
          </a:prstGeom>
          <a:noFill/>
        </p:spPr>
        <p:txBody>
          <a:bodyPr wrap="square">
            <a:spAutoFit/>
          </a:bodyPr>
          <a:lstStyle/>
          <a:p>
            <a:pPr algn="ctr"/>
            <a:r>
              <a:rPr lang="ar-YE" sz="2000" b="1" dirty="0">
                <a:solidFill>
                  <a:srgbClr val="0070C0"/>
                </a:solidFill>
                <a:effectLst/>
                <a:latin typeface="Calibri" panose="020F0502020204030204" pitchFamily="34" charset="0"/>
                <a:ea typeface="Calibri" panose="020F0502020204030204" pitchFamily="34" charset="0"/>
                <a:cs typeface="Arial" panose="020B0604020202020204" pitchFamily="34" charset="0"/>
              </a:rPr>
              <a:t>تطبيق آلية لأخذ الأوامر الشفهية أو الهاتفية والإبلاغ عن نتائج الفحوصات الحرجة والتي تتطلب التأكيد من إعادة القراءة لكامل الأوامر الطبية ونتائج الفحوصات من قبل الشخص المستقبل للمعلومة </a:t>
            </a:r>
            <a:endParaRPr lang="en-US" sz="20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7521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graphicEl>
                                              <a:dgm id="{E1AB948E-CA51-4B9B-934F-17E82AB73EFB}"/>
                                            </p:graphicEl>
                                          </p:spTgt>
                                        </p:tgtEl>
                                        <p:attrNameLst>
                                          <p:attrName>style.visibility</p:attrName>
                                        </p:attrNameLst>
                                      </p:cBhvr>
                                      <p:to>
                                        <p:strVal val="visible"/>
                                      </p:to>
                                    </p:set>
                                    <p:animEffect transition="in" filter="fade">
                                      <p:cBhvr>
                                        <p:cTn id="36" dur="1000"/>
                                        <p:tgtEl>
                                          <p:spTgt spid="5">
                                            <p:graphicEl>
                                              <a:dgm id="{E1AB948E-CA51-4B9B-934F-17E82AB73EFB}"/>
                                            </p:graphicEl>
                                          </p:spTgt>
                                        </p:tgtEl>
                                      </p:cBhvr>
                                    </p:animEffect>
                                    <p:anim calcmode="lin" valueType="num">
                                      <p:cBhvr>
                                        <p:cTn id="37" dur="1000" fill="hold"/>
                                        <p:tgtEl>
                                          <p:spTgt spid="5">
                                            <p:graphicEl>
                                              <a:dgm id="{E1AB948E-CA51-4B9B-934F-17E82AB73EFB}"/>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E1AB948E-CA51-4B9B-934F-17E82AB73EFB}"/>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graphicEl>
                                              <a:dgm id="{00F623CB-3AAF-42C4-AFF3-B62EC5305982}"/>
                                            </p:graphicEl>
                                          </p:spTgt>
                                        </p:tgtEl>
                                        <p:attrNameLst>
                                          <p:attrName>style.visibility</p:attrName>
                                        </p:attrNameLst>
                                      </p:cBhvr>
                                      <p:to>
                                        <p:strVal val="visible"/>
                                      </p:to>
                                    </p:set>
                                    <p:animEffect transition="in" filter="fade">
                                      <p:cBhvr>
                                        <p:cTn id="43" dur="1000"/>
                                        <p:tgtEl>
                                          <p:spTgt spid="5">
                                            <p:graphicEl>
                                              <a:dgm id="{00F623CB-3AAF-42C4-AFF3-B62EC5305982}"/>
                                            </p:graphicEl>
                                          </p:spTgt>
                                        </p:tgtEl>
                                      </p:cBhvr>
                                    </p:animEffect>
                                    <p:anim calcmode="lin" valueType="num">
                                      <p:cBhvr>
                                        <p:cTn id="44" dur="1000" fill="hold"/>
                                        <p:tgtEl>
                                          <p:spTgt spid="5">
                                            <p:graphicEl>
                                              <a:dgm id="{00F623CB-3AAF-42C4-AFF3-B62EC5305982}"/>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00F623CB-3AAF-42C4-AFF3-B62EC5305982}"/>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graphicEl>
                                              <a:dgm id="{EB56EF6F-7880-47F9-ACEE-1F09D057177E}"/>
                                            </p:graphicEl>
                                          </p:spTgt>
                                        </p:tgtEl>
                                        <p:attrNameLst>
                                          <p:attrName>style.visibility</p:attrName>
                                        </p:attrNameLst>
                                      </p:cBhvr>
                                      <p:to>
                                        <p:strVal val="visible"/>
                                      </p:to>
                                    </p:set>
                                    <p:animEffect transition="in" filter="fade">
                                      <p:cBhvr>
                                        <p:cTn id="48" dur="1000"/>
                                        <p:tgtEl>
                                          <p:spTgt spid="5">
                                            <p:graphicEl>
                                              <a:dgm id="{EB56EF6F-7880-47F9-ACEE-1F09D057177E}"/>
                                            </p:graphicEl>
                                          </p:spTgt>
                                        </p:tgtEl>
                                      </p:cBhvr>
                                    </p:animEffect>
                                    <p:anim calcmode="lin" valueType="num">
                                      <p:cBhvr>
                                        <p:cTn id="49" dur="1000" fill="hold"/>
                                        <p:tgtEl>
                                          <p:spTgt spid="5">
                                            <p:graphicEl>
                                              <a:dgm id="{EB56EF6F-7880-47F9-ACEE-1F09D057177E}"/>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EB56EF6F-7880-47F9-ACEE-1F09D057177E}"/>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graphicEl>
                                              <a:dgm id="{55E8A875-FE30-4AAC-8B14-48A25B6A4D1C}"/>
                                            </p:graphicEl>
                                          </p:spTgt>
                                        </p:tgtEl>
                                        <p:attrNameLst>
                                          <p:attrName>style.visibility</p:attrName>
                                        </p:attrNameLst>
                                      </p:cBhvr>
                                      <p:to>
                                        <p:strVal val="visible"/>
                                      </p:to>
                                    </p:set>
                                    <p:animEffect transition="in" filter="fade">
                                      <p:cBhvr>
                                        <p:cTn id="55" dur="1000"/>
                                        <p:tgtEl>
                                          <p:spTgt spid="5">
                                            <p:graphicEl>
                                              <a:dgm id="{55E8A875-FE30-4AAC-8B14-48A25B6A4D1C}"/>
                                            </p:graphicEl>
                                          </p:spTgt>
                                        </p:tgtEl>
                                      </p:cBhvr>
                                    </p:animEffect>
                                    <p:anim calcmode="lin" valueType="num">
                                      <p:cBhvr>
                                        <p:cTn id="56" dur="1000" fill="hold"/>
                                        <p:tgtEl>
                                          <p:spTgt spid="5">
                                            <p:graphicEl>
                                              <a:dgm id="{55E8A875-FE30-4AAC-8B14-48A25B6A4D1C}"/>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55E8A875-FE30-4AAC-8B14-48A25B6A4D1C}"/>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
                                            <p:graphicEl>
                                              <a:dgm id="{F2874986-B988-4D4E-A299-BA553A44D49A}"/>
                                            </p:graphicEl>
                                          </p:spTgt>
                                        </p:tgtEl>
                                        <p:attrNameLst>
                                          <p:attrName>style.visibility</p:attrName>
                                        </p:attrNameLst>
                                      </p:cBhvr>
                                      <p:to>
                                        <p:strVal val="visible"/>
                                      </p:to>
                                    </p:set>
                                    <p:animEffect transition="in" filter="fade">
                                      <p:cBhvr>
                                        <p:cTn id="60" dur="1000"/>
                                        <p:tgtEl>
                                          <p:spTgt spid="5">
                                            <p:graphicEl>
                                              <a:dgm id="{F2874986-B988-4D4E-A299-BA553A44D49A}"/>
                                            </p:graphicEl>
                                          </p:spTgt>
                                        </p:tgtEl>
                                      </p:cBhvr>
                                    </p:animEffect>
                                    <p:anim calcmode="lin" valueType="num">
                                      <p:cBhvr>
                                        <p:cTn id="61" dur="1000" fill="hold"/>
                                        <p:tgtEl>
                                          <p:spTgt spid="5">
                                            <p:graphicEl>
                                              <a:dgm id="{F2874986-B988-4D4E-A299-BA553A44D49A}"/>
                                            </p:graphicEl>
                                          </p:spTgt>
                                        </p:tgtEl>
                                        <p:attrNameLst>
                                          <p:attrName>ppt_x</p:attrName>
                                        </p:attrNameLst>
                                      </p:cBhvr>
                                      <p:tavLst>
                                        <p:tav tm="0">
                                          <p:val>
                                            <p:strVal val="#ppt_x"/>
                                          </p:val>
                                        </p:tav>
                                        <p:tav tm="100000">
                                          <p:val>
                                            <p:strVal val="#ppt_x"/>
                                          </p:val>
                                        </p:tav>
                                      </p:tavLst>
                                    </p:anim>
                                    <p:anim calcmode="lin" valueType="num">
                                      <p:cBhvr>
                                        <p:cTn id="62" dur="1000" fill="hold"/>
                                        <p:tgtEl>
                                          <p:spTgt spid="5">
                                            <p:graphicEl>
                                              <a:dgm id="{F2874986-B988-4D4E-A299-BA553A44D49A}"/>
                                            </p:graphic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
                                            <p:graphicEl>
                                              <a:dgm id="{7B8DEE46-9859-4AA0-8EAA-9DEC77208924}"/>
                                            </p:graphicEl>
                                          </p:spTgt>
                                        </p:tgtEl>
                                        <p:attrNameLst>
                                          <p:attrName>style.visibility</p:attrName>
                                        </p:attrNameLst>
                                      </p:cBhvr>
                                      <p:to>
                                        <p:strVal val="visible"/>
                                      </p:to>
                                    </p:set>
                                    <p:animEffect transition="in" filter="fade">
                                      <p:cBhvr>
                                        <p:cTn id="67" dur="1000"/>
                                        <p:tgtEl>
                                          <p:spTgt spid="5">
                                            <p:graphicEl>
                                              <a:dgm id="{7B8DEE46-9859-4AA0-8EAA-9DEC77208924}"/>
                                            </p:graphicEl>
                                          </p:spTgt>
                                        </p:tgtEl>
                                      </p:cBhvr>
                                    </p:animEffect>
                                    <p:anim calcmode="lin" valueType="num">
                                      <p:cBhvr>
                                        <p:cTn id="68" dur="1000" fill="hold"/>
                                        <p:tgtEl>
                                          <p:spTgt spid="5">
                                            <p:graphicEl>
                                              <a:dgm id="{7B8DEE46-9859-4AA0-8EAA-9DEC77208924}"/>
                                            </p:graphicEl>
                                          </p:spTgt>
                                        </p:tgtEl>
                                        <p:attrNameLst>
                                          <p:attrName>ppt_x</p:attrName>
                                        </p:attrNameLst>
                                      </p:cBhvr>
                                      <p:tavLst>
                                        <p:tav tm="0">
                                          <p:val>
                                            <p:strVal val="#ppt_x"/>
                                          </p:val>
                                        </p:tav>
                                        <p:tav tm="100000">
                                          <p:val>
                                            <p:strVal val="#ppt_x"/>
                                          </p:val>
                                        </p:tav>
                                      </p:tavLst>
                                    </p:anim>
                                    <p:anim calcmode="lin" valueType="num">
                                      <p:cBhvr>
                                        <p:cTn id="69" dur="1000" fill="hold"/>
                                        <p:tgtEl>
                                          <p:spTgt spid="5">
                                            <p:graphicEl>
                                              <a:dgm id="{7B8DEE46-9859-4AA0-8EAA-9DEC77208924}"/>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
                                            <p:graphicEl>
                                              <a:dgm id="{97432F92-4701-430F-8D29-8BED227DD92B}"/>
                                            </p:graphicEl>
                                          </p:spTgt>
                                        </p:tgtEl>
                                        <p:attrNameLst>
                                          <p:attrName>style.visibility</p:attrName>
                                        </p:attrNameLst>
                                      </p:cBhvr>
                                      <p:to>
                                        <p:strVal val="visible"/>
                                      </p:to>
                                    </p:set>
                                    <p:animEffect transition="in" filter="fade">
                                      <p:cBhvr>
                                        <p:cTn id="72" dur="1000"/>
                                        <p:tgtEl>
                                          <p:spTgt spid="5">
                                            <p:graphicEl>
                                              <a:dgm id="{97432F92-4701-430F-8D29-8BED227DD92B}"/>
                                            </p:graphicEl>
                                          </p:spTgt>
                                        </p:tgtEl>
                                      </p:cBhvr>
                                    </p:animEffect>
                                    <p:anim calcmode="lin" valueType="num">
                                      <p:cBhvr>
                                        <p:cTn id="73" dur="1000" fill="hold"/>
                                        <p:tgtEl>
                                          <p:spTgt spid="5">
                                            <p:graphicEl>
                                              <a:dgm id="{97432F92-4701-430F-8D29-8BED227DD92B}"/>
                                            </p:graphicEl>
                                          </p:spTgt>
                                        </p:tgtEl>
                                        <p:attrNameLst>
                                          <p:attrName>ppt_x</p:attrName>
                                        </p:attrNameLst>
                                      </p:cBhvr>
                                      <p:tavLst>
                                        <p:tav tm="0">
                                          <p:val>
                                            <p:strVal val="#ppt_x"/>
                                          </p:val>
                                        </p:tav>
                                        <p:tav tm="100000">
                                          <p:val>
                                            <p:strVal val="#ppt_x"/>
                                          </p:val>
                                        </p:tav>
                                      </p:tavLst>
                                    </p:anim>
                                    <p:anim calcmode="lin" valueType="num">
                                      <p:cBhvr>
                                        <p:cTn id="74" dur="1000" fill="hold"/>
                                        <p:tgtEl>
                                          <p:spTgt spid="5">
                                            <p:graphicEl>
                                              <a:dgm id="{97432F92-4701-430F-8D29-8BED227DD92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Graphic spid="5" grpId="0">
        <p:bldSub>
          <a:bldDgm bld="one"/>
        </p:bldSub>
      </p:bldGraphic>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E23BF11F-9841-5A58-90B8-4BD81823AB3B}"/>
              </a:ext>
            </a:extLst>
          </p:cNvPr>
          <p:cNvSpPr/>
          <p:nvPr/>
        </p:nvSpPr>
        <p:spPr>
          <a:xfrm>
            <a:off x="10255340" y="0"/>
            <a:ext cx="1914514" cy="6857999"/>
          </a:xfrm>
          <a:prstGeom prst="roundRect">
            <a:avLst>
              <a:gd name="adj" fmla="val 861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3" name="مستطيل 2">
            <a:extLst>
              <a:ext uri="{FF2B5EF4-FFF2-40B4-BE49-F238E27FC236}">
                <a16:creationId xmlns:a16="http://schemas.microsoft.com/office/drawing/2014/main" id="{690E55DC-354B-4A5F-6998-152ABC1C474A}"/>
              </a:ext>
            </a:extLst>
          </p:cNvPr>
          <p:cNvSpPr/>
          <p:nvPr/>
        </p:nvSpPr>
        <p:spPr>
          <a:xfrm>
            <a:off x="10255339" y="1397180"/>
            <a:ext cx="1914513" cy="3204294"/>
          </a:xfrm>
          <a:prstGeom prst="rect">
            <a:avLst/>
          </a:prstGeom>
          <a:solidFill>
            <a:schemeClr val="accent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4" name="مخطط انسيابي: مهلة 3">
            <a:extLst>
              <a:ext uri="{FF2B5EF4-FFF2-40B4-BE49-F238E27FC236}">
                <a16:creationId xmlns:a16="http://schemas.microsoft.com/office/drawing/2014/main" id="{4A879D67-589A-D24E-A029-70203AD6B923}"/>
              </a:ext>
            </a:extLst>
          </p:cNvPr>
          <p:cNvSpPr/>
          <p:nvPr/>
        </p:nvSpPr>
        <p:spPr>
          <a:xfrm rot="16200000" flipH="1">
            <a:off x="10660582" y="549025"/>
            <a:ext cx="1065930" cy="1495429"/>
          </a:xfrm>
          <a:prstGeom prst="flowChartDelay">
            <a:avLst/>
          </a:prstGeom>
          <a:ln>
            <a:solidFill>
              <a:srgbClr val="00B05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الثالث</a:t>
            </a:r>
          </a:p>
        </p:txBody>
      </p:sp>
      <p:sp>
        <p:nvSpPr>
          <p:cNvPr id="5" name="مربع نص 4">
            <a:extLst>
              <a:ext uri="{FF2B5EF4-FFF2-40B4-BE49-F238E27FC236}">
                <a16:creationId xmlns:a16="http://schemas.microsoft.com/office/drawing/2014/main" id="{7CFD1F8C-B551-5A9C-CE8F-832061E219AE}"/>
              </a:ext>
            </a:extLst>
          </p:cNvPr>
          <p:cNvSpPr txBox="1"/>
          <p:nvPr/>
        </p:nvSpPr>
        <p:spPr>
          <a:xfrm>
            <a:off x="10288667" y="4906274"/>
            <a:ext cx="1871666" cy="1021247"/>
          </a:xfrm>
          <a:prstGeom prst="rect">
            <a:avLst/>
          </a:prstGeom>
          <a:noFill/>
        </p:spPr>
        <p:txBody>
          <a:bodyPr wrap="square" rtlCol="1">
            <a:spAutoFit/>
          </a:bodyPr>
          <a:lstStyle/>
          <a:p>
            <a:pPr algn="ctr"/>
            <a:r>
              <a:rPr lang="ar-YE" sz="2000" dirty="0">
                <a:solidFill>
                  <a:schemeClr val="bg1"/>
                </a:solidFill>
              </a:rPr>
              <a:t>تحسين سلامة الأدوية عالية الخطورة</a:t>
            </a:r>
          </a:p>
        </p:txBody>
      </p:sp>
      <p:pic>
        <p:nvPicPr>
          <p:cNvPr id="6" name="صورة 5" descr="صورة تحتوي على داكن, ليلة, سماء الليل&#10;&#10;تم إنشاء الوصف تلقائياً">
            <a:extLst>
              <a:ext uri="{FF2B5EF4-FFF2-40B4-BE49-F238E27FC236}">
                <a16:creationId xmlns:a16="http://schemas.microsoft.com/office/drawing/2014/main" id="{EA3F03A4-D2E0-9E87-2FE8-B1CE79BF9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892" y="2156296"/>
            <a:ext cx="2081190" cy="2081190"/>
          </a:xfrm>
          <a:prstGeom prst="rect">
            <a:avLst/>
          </a:prstGeom>
        </p:spPr>
      </p:pic>
      <p:sp>
        <p:nvSpPr>
          <p:cNvPr id="7" name="مستطيل: زوايا مستديرة 6">
            <a:extLst>
              <a:ext uri="{FF2B5EF4-FFF2-40B4-BE49-F238E27FC236}">
                <a16:creationId xmlns:a16="http://schemas.microsoft.com/office/drawing/2014/main" id="{8D7F4BD7-82D8-2169-8C7C-D4EED8B891FA}"/>
              </a:ext>
            </a:extLst>
          </p:cNvPr>
          <p:cNvSpPr/>
          <p:nvPr/>
        </p:nvSpPr>
        <p:spPr>
          <a:xfrm>
            <a:off x="22146" y="935182"/>
            <a:ext cx="9466911" cy="132391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527175" indent="160338">
              <a:buFont typeface="Wingdings" panose="05000000000000000000" pitchFamily="2" charset="2"/>
              <a:buChar char="ü"/>
            </a:pPr>
            <a:r>
              <a:rPr lang="ar-YE" sz="2400" dirty="0">
                <a:effectLst/>
                <a:latin typeface="Calibri" panose="020F0502020204030204" pitchFamily="34" charset="0"/>
                <a:ea typeface="Calibri" panose="020F0502020204030204" pitchFamily="34" charset="0"/>
                <a:cs typeface="Arial" panose="020B0604020202020204" pitchFamily="34" charset="0"/>
              </a:rPr>
              <a:t>المراجعة الدورية للأدوية المتشابهة المستخدمة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مربع نص 8">
            <a:extLst>
              <a:ext uri="{FF2B5EF4-FFF2-40B4-BE49-F238E27FC236}">
                <a16:creationId xmlns:a16="http://schemas.microsoft.com/office/drawing/2014/main" id="{B7292CD9-3EB3-EEAF-4438-F10315A93FD4}"/>
              </a:ext>
            </a:extLst>
          </p:cNvPr>
          <p:cNvSpPr txBox="1"/>
          <p:nvPr/>
        </p:nvSpPr>
        <p:spPr>
          <a:xfrm>
            <a:off x="250739" y="344254"/>
            <a:ext cx="9933154" cy="467629"/>
          </a:xfrm>
          <a:prstGeom prst="rect">
            <a:avLst/>
          </a:prstGeom>
          <a:noFill/>
        </p:spPr>
        <p:txBody>
          <a:bodyPr wrap="square">
            <a:spAutoFit/>
          </a:bodyPr>
          <a:lstStyle/>
          <a:p>
            <a:pPr algn="r" rtl="1">
              <a:lnSpc>
                <a:spcPct val="107000"/>
              </a:lnSpc>
              <a:spcAft>
                <a:spcPts val="800"/>
              </a:spcAft>
            </a:pPr>
            <a:r>
              <a:rPr lang="ar-YE" sz="2400" b="1" dirty="0">
                <a:solidFill>
                  <a:srgbClr val="00B050"/>
                </a:solidFill>
                <a:effectLst/>
                <a:latin typeface="Calibri" panose="020F0502020204030204" pitchFamily="34" charset="0"/>
                <a:ea typeface="Calibri" panose="020F0502020204030204" pitchFamily="34" charset="0"/>
                <a:cs typeface="Arial" panose="020B0604020202020204" pitchFamily="34" charset="0"/>
              </a:rPr>
              <a:t>الوقاية من الأخطاء الدوائية  نتيجة الأدوية المتشابهة من حيث الشكل أو الاسم عن طريق :</a:t>
            </a:r>
            <a:endParaRPr lang="en-US" sz="2400" b="1"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0" name="مستطيل: زوايا مستديرة 9">
            <a:extLst>
              <a:ext uri="{FF2B5EF4-FFF2-40B4-BE49-F238E27FC236}">
                <a16:creationId xmlns:a16="http://schemas.microsoft.com/office/drawing/2014/main" id="{7D6E58C1-14D5-A1CC-2F4D-2D74B4460D82}"/>
              </a:ext>
            </a:extLst>
          </p:cNvPr>
          <p:cNvSpPr/>
          <p:nvPr/>
        </p:nvSpPr>
        <p:spPr>
          <a:xfrm>
            <a:off x="19254" y="2433125"/>
            <a:ext cx="9466911" cy="13239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527175" indent="160338">
              <a:buFont typeface="Wingdings" panose="05000000000000000000" pitchFamily="2" charset="2"/>
              <a:buChar char="ü"/>
            </a:pPr>
            <a:r>
              <a:rPr lang="ar-YE" sz="2400" dirty="0">
                <a:latin typeface="Calibri" panose="020F0502020204030204" pitchFamily="34" charset="0"/>
                <a:ea typeface="Calibri" panose="020F0502020204030204" pitchFamily="34" charset="0"/>
                <a:cs typeface="Arial" panose="020B0604020202020204" pitchFamily="34" charset="0"/>
              </a:rPr>
              <a:t>التقليل من استعمال الأوامر الشفهية </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11" name="مستطيل: زوايا مستديرة 10">
            <a:extLst>
              <a:ext uri="{FF2B5EF4-FFF2-40B4-BE49-F238E27FC236}">
                <a16:creationId xmlns:a16="http://schemas.microsoft.com/office/drawing/2014/main" id="{E9DFAD7F-7284-1E40-DD3F-04EF1D9911DD}"/>
              </a:ext>
            </a:extLst>
          </p:cNvPr>
          <p:cNvSpPr/>
          <p:nvPr/>
        </p:nvSpPr>
        <p:spPr>
          <a:xfrm>
            <a:off x="19254" y="3926701"/>
            <a:ext cx="9466911" cy="1323913"/>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527175" indent="160338">
              <a:buFont typeface="Wingdings" panose="05000000000000000000" pitchFamily="2" charset="2"/>
              <a:buChar char="ü"/>
            </a:pPr>
            <a:r>
              <a:rPr lang="ar-YE" sz="2400" dirty="0">
                <a:latin typeface="Calibri" panose="020F0502020204030204" pitchFamily="34" charset="0"/>
                <a:ea typeface="Calibri" panose="020F0502020204030204" pitchFamily="34" charset="0"/>
                <a:cs typeface="Arial" panose="020B0604020202020204" pitchFamily="34" charset="0"/>
              </a:rPr>
              <a:t>كتابة الاسم العلمي للدواء وكذلك التجاري لأمر الصرف </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12" name="مستطيل: زوايا مستديرة 11">
            <a:extLst>
              <a:ext uri="{FF2B5EF4-FFF2-40B4-BE49-F238E27FC236}">
                <a16:creationId xmlns:a16="http://schemas.microsoft.com/office/drawing/2014/main" id="{D4F87EFD-9717-E02F-D690-7CC7E663A3A3}"/>
              </a:ext>
            </a:extLst>
          </p:cNvPr>
          <p:cNvSpPr/>
          <p:nvPr/>
        </p:nvSpPr>
        <p:spPr>
          <a:xfrm>
            <a:off x="19254" y="5430181"/>
            <a:ext cx="9466911" cy="132391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527175" indent="160338">
              <a:buFont typeface="Wingdings" panose="05000000000000000000" pitchFamily="2" charset="2"/>
              <a:buChar char="ü"/>
            </a:pPr>
            <a:r>
              <a:rPr lang="ar-YE" sz="2400" dirty="0">
                <a:latin typeface="Calibri" panose="020F0502020204030204" pitchFamily="34" charset="0"/>
                <a:ea typeface="Calibri" panose="020F0502020204030204" pitchFamily="34" charset="0"/>
                <a:cs typeface="Arial" panose="020B0604020202020204" pitchFamily="34" charset="0"/>
              </a:rPr>
              <a:t>حفظ الأدوية المتشابهة في أمكان مختلفة </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Medicine Review">
            <a:extLst>
              <a:ext uri="{FF2B5EF4-FFF2-40B4-BE49-F238E27FC236}">
                <a16:creationId xmlns:a16="http://schemas.microsoft.com/office/drawing/2014/main" id="{4A3A0B1B-2802-9E5F-CF6E-6F9D03A56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92" y="941601"/>
            <a:ext cx="1371600" cy="12858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eak Png, Transparent Png - vhv">
            <a:extLst>
              <a:ext uri="{FF2B5EF4-FFF2-40B4-BE49-F238E27FC236}">
                <a16:creationId xmlns:a16="http://schemas.microsoft.com/office/drawing/2014/main" id="{D57EDA59-12D6-699D-241E-65DC5E131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210967" y="2386970"/>
            <a:ext cx="1315283" cy="13685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49,732 Prescription Illustrations &amp; Clip Art - iStock">
            <a:extLst>
              <a:ext uri="{FF2B5EF4-FFF2-40B4-BE49-F238E27FC236}">
                <a16:creationId xmlns:a16="http://schemas.microsoft.com/office/drawing/2014/main" id="{80E012F9-0747-E7C9-695D-464D87631C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59" t="8869" r="2636" b="2485"/>
          <a:stretch/>
        </p:blipFill>
        <p:spPr bwMode="auto">
          <a:xfrm>
            <a:off x="8194306" y="3938945"/>
            <a:ext cx="1315282" cy="13116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ug shop, drugstore, healthcare, hospital, medical store, medicine,  pharmacy icon - Download on Iconfinder">
            <a:extLst>
              <a:ext uri="{FF2B5EF4-FFF2-40B4-BE49-F238E27FC236}">
                <a16:creationId xmlns:a16="http://schemas.microsoft.com/office/drawing/2014/main" id="{885B3B3E-B147-6F37-5320-8D6D0E59BE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924"/>
          <a:stretch/>
        </p:blipFill>
        <p:spPr bwMode="auto">
          <a:xfrm>
            <a:off x="8171555" y="5459999"/>
            <a:ext cx="1300155" cy="132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61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par>
                                <p:cTn id="23" presetID="3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anim calcmode="lin" valueType="num">
                                      <p:cBhvr>
                                        <p:cTn id="35" dur="1000" fill="hold"/>
                                        <p:tgtEl>
                                          <p:spTgt spid="5"/>
                                        </p:tgtEl>
                                        <p:attrNameLst>
                                          <p:attrName>style.rotation</p:attrName>
                                        </p:attrNameLst>
                                      </p:cBhvr>
                                      <p:tavLst>
                                        <p:tav tm="0">
                                          <p:val>
                                            <p:fltVal val="90"/>
                                          </p:val>
                                        </p:tav>
                                        <p:tav tm="100000">
                                          <p:val>
                                            <p:fltVal val="0"/>
                                          </p:val>
                                        </p:tav>
                                      </p:tavLst>
                                    </p:anim>
                                    <p:animEffect transition="in" filter="fade">
                                      <p:cBhvr>
                                        <p:cTn id="36" dur="1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randombar(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028"/>
                                        </p:tgtEl>
                                        <p:attrNameLst>
                                          <p:attrName>style.visibility</p:attrName>
                                        </p:attrNameLst>
                                      </p:cBhvr>
                                      <p:to>
                                        <p:strVal val="visible"/>
                                      </p:to>
                                    </p:set>
                                    <p:animEffect transition="in" filter="wipe(down)">
                                      <p:cBhvr>
                                        <p:cTn id="56" dur="500"/>
                                        <p:tgtEl>
                                          <p:spTgt spid="102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030"/>
                                        </p:tgtEl>
                                        <p:attrNameLst>
                                          <p:attrName>style.visibility</p:attrName>
                                        </p:attrNameLst>
                                      </p:cBhvr>
                                      <p:to>
                                        <p:strVal val="visible"/>
                                      </p:to>
                                    </p:set>
                                    <p:animEffect transition="in" filter="wheel(1)">
                                      <p:cBhvr>
                                        <p:cTn id="66" dur="2000"/>
                                        <p:tgtEl>
                                          <p:spTgt spid="1030"/>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heel(1)">
                                      <p:cBhvr>
                                        <p:cTn id="71" dur="20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 calcmode="lin" valueType="num">
                                      <p:cBhvr additive="base">
                                        <p:cTn id="76" dur="500" fill="hold"/>
                                        <p:tgtEl>
                                          <p:spTgt spid="1032"/>
                                        </p:tgtEl>
                                        <p:attrNameLst>
                                          <p:attrName>ppt_x</p:attrName>
                                        </p:attrNameLst>
                                      </p:cBhvr>
                                      <p:tavLst>
                                        <p:tav tm="0">
                                          <p:val>
                                            <p:strVal val="#ppt_x"/>
                                          </p:val>
                                        </p:tav>
                                        <p:tav tm="100000">
                                          <p:val>
                                            <p:strVal val="#ppt_x"/>
                                          </p:val>
                                        </p:tav>
                                      </p:tavLst>
                                    </p:anim>
                                    <p:anim calcmode="lin" valueType="num">
                                      <p:cBhvr additive="base">
                                        <p:cTn id="77"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500" fill="hold"/>
                                        <p:tgtEl>
                                          <p:spTgt spid="12"/>
                                        </p:tgtEl>
                                        <p:attrNameLst>
                                          <p:attrName>ppt_x</p:attrName>
                                        </p:attrNameLst>
                                      </p:cBhvr>
                                      <p:tavLst>
                                        <p:tav tm="0">
                                          <p:val>
                                            <p:strVal val="#ppt_x"/>
                                          </p:val>
                                        </p:tav>
                                        <p:tav tm="100000">
                                          <p:val>
                                            <p:strVal val="#ppt_x"/>
                                          </p:val>
                                        </p:tav>
                                      </p:tavLst>
                                    </p:anim>
                                    <p:anim calcmode="lin" valueType="num">
                                      <p:cBhvr additive="base">
                                        <p:cTn id="8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7" grpId="0" animBg="1"/>
      <p:bldP spid="9" grpId="0"/>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E23BF11F-9841-5A58-90B8-4BD81823AB3B}"/>
              </a:ext>
            </a:extLst>
          </p:cNvPr>
          <p:cNvSpPr/>
          <p:nvPr/>
        </p:nvSpPr>
        <p:spPr>
          <a:xfrm>
            <a:off x="10255340" y="0"/>
            <a:ext cx="1914514" cy="6857999"/>
          </a:xfrm>
          <a:prstGeom prst="roundRect">
            <a:avLst>
              <a:gd name="adj" fmla="val 861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3" name="مستطيل 2">
            <a:extLst>
              <a:ext uri="{FF2B5EF4-FFF2-40B4-BE49-F238E27FC236}">
                <a16:creationId xmlns:a16="http://schemas.microsoft.com/office/drawing/2014/main" id="{690E55DC-354B-4A5F-6998-152ABC1C474A}"/>
              </a:ext>
            </a:extLst>
          </p:cNvPr>
          <p:cNvSpPr/>
          <p:nvPr/>
        </p:nvSpPr>
        <p:spPr>
          <a:xfrm>
            <a:off x="10255339" y="1397180"/>
            <a:ext cx="1914513" cy="3204294"/>
          </a:xfrm>
          <a:prstGeom prst="rect">
            <a:avLst/>
          </a:prstGeom>
          <a:solidFill>
            <a:schemeClr val="accent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4" name="مخطط انسيابي: مهلة 3">
            <a:extLst>
              <a:ext uri="{FF2B5EF4-FFF2-40B4-BE49-F238E27FC236}">
                <a16:creationId xmlns:a16="http://schemas.microsoft.com/office/drawing/2014/main" id="{4A879D67-589A-D24E-A029-70203AD6B923}"/>
              </a:ext>
            </a:extLst>
          </p:cNvPr>
          <p:cNvSpPr/>
          <p:nvPr/>
        </p:nvSpPr>
        <p:spPr>
          <a:xfrm rot="16200000" flipH="1">
            <a:off x="10660582" y="549025"/>
            <a:ext cx="1065930" cy="1495429"/>
          </a:xfrm>
          <a:prstGeom prst="flowChartDelay">
            <a:avLst/>
          </a:prstGeom>
          <a:ln>
            <a:solidFill>
              <a:srgbClr val="00B05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الثالث</a:t>
            </a:r>
          </a:p>
        </p:txBody>
      </p:sp>
      <p:sp>
        <p:nvSpPr>
          <p:cNvPr id="5" name="مربع نص 4">
            <a:extLst>
              <a:ext uri="{FF2B5EF4-FFF2-40B4-BE49-F238E27FC236}">
                <a16:creationId xmlns:a16="http://schemas.microsoft.com/office/drawing/2014/main" id="{7CFD1F8C-B551-5A9C-CE8F-832061E219AE}"/>
              </a:ext>
            </a:extLst>
          </p:cNvPr>
          <p:cNvSpPr txBox="1"/>
          <p:nvPr/>
        </p:nvSpPr>
        <p:spPr>
          <a:xfrm>
            <a:off x="10288667" y="4906274"/>
            <a:ext cx="1871666" cy="1021247"/>
          </a:xfrm>
          <a:prstGeom prst="rect">
            <a:avLst/>
          </a:prstGeom>
          <a:noFill/>
        </p:spPr>
        <p:txBody>
          <a:bodyPr wrap="square" rtlCol="1">
            <a:spAutoFit/>
          </a:bodyPr>
          <a:lstStyle/>
          <a:p>
            <a:pPr algn="ctr"/>
            <a:r>
              <a:rPr lang="ar-YE" sz="2000" dirty="0">
                <a:solidFill>
                  <a:schemeClr val="bg1"/>
                </a:solidFill>
              </a:rPr>
              <a:t>تحسين سلامة الأدوية عالية الخطورة</a:t>
            </a:r>
          </a:p>
        </p:txBody>
      </p:sp>
      <p:pic>
        <p:nvPicPr>
          <p:cNvPr id="6" name="صورة 5" descr="صورة تحتوي على داكن, ليلة, سماء الليل&#10;&#10;تم إنشاء الوصف تلقائياً">
            <a:extLst>
              <a:ext uri="{FF2B5EF4-FFF2-40B4-BE49-F238E27FC236}">
                <a16:creationId xmlns:a16="http://schemas.microsoft.com/office/drawing/2014/main" id="{EA3F03A4-D2E0-9E87-2FE8-B1CE79BF9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892" y="2156296"/>
            <a:ext cx="2081190" cy="2081190"/>
          </a:xfrm>
          <a:prstGeom prst="rect">
            <a:avLst/>
          </a:prstGeom>
        </p:spPr>
      </p:pic>
      <p:sp>
        <p:nvSpPr>
          <p:cNvPr id="13" name="مستطيل: زوايا مستديرة 12">
            <a:extLst>
              <a:ext uri="{FF2B5EF4-FFF2-40B4-BE49-F238E27FC236}">
                <a16:creationId xmlns:a16="http://schemas.microsoft.com/office/drawing/2014/main" id="{2684A835-B70C-CE4F-4BF3-C5C74BBCE9BE}"/>
              </a:ext>
            </a:extLst>
          </p:cNvPr>
          <p:cNvSpPr/>
          <p:nvPr/>
        </p:nvSpPr>
        <p:spPr>
          <a:xfrm>
            <a:off x="21266" y="883224"/>
            <a:ext cx="9466911" cy="13307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527175" indent="160338">
              <a:buFont typeface="Wingdings" panose="05000000000000000000" pitchFamily="2" charset="2"/>
              <a:buChar char="ü"/>
            </a:pPr>
            <a:r>
              <a:rPr lang="ar-YE" sz="2400" dirty="0">
                <a:latin typeface="Calibri" panose="020F0502020204030204" pitchFamily="34" charset="0"/>
                <a:ea typeface="Calibri" panose="020F0502020204030204" pitchFamily="34" charset="0"/>
                <a:cs typeface="Arial" panose="020B0604020202020204" pitchFamily="34" charset="0"/>
              </a:rPr>
              <a:t>الحاجة للقراءة بعناية وحذر لأسماء الدواء عند استلامه وتوزيعه </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14" name="مستطيل: زوايا مستديرة 13">
            <a:extLst>
              <a:ext uri="{FF2B5EF4-FFF2-40B4-BE49-F238E27FC236}">
                <a16:creationId xmlns:a16="http://schemas.microsoft.com/office/drawing/2014/main" id="{D2476DDB-3661-FF9F-D8BE-B23F921D66C3}"/>
              </a:ext>
            </a:extLst>
          </p:cNvPr>
          <p:cNvSpPr/>
          <p:nvPr/>
        </p:nvSpPr>
        <p:spPr>
          <a:xfrm>
            <a:off x="10632" y="2477720"/>
            <a:ext cx="9466911" cy="133077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527175" indent="160338">
              <a:buFont typeface="Wingdings" panose="05000000000000000000" pitchFamily="2" charset="2"/>
              <a:buChar char="ü"/>
            </a:pPr>
            <a:r>
              <a:rPr lang="ar-YE" sz="2400" dirty="0">
                <a:latin typeface="Calibri" panose="020F0502020204030204" pitchFamily="34" charset="0"/>
                <a:ea typeface="Calibri" panose="020F0502020204030204" pitchFamily="34" charset="0"/>
                <a:cs typeface="Arial" panose="020B0604020202020204" pitchFamily="34" charset="0"/>
              </a:rPr>
              <a:t>تحديد الأدوية التي يتناولها المريض عند تقديم الخدمات الصحية له في مختلف مستويات الرعاية لتخفيض الاختلاطات الدوائية </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15" name="مستطيل: زوايا مستديرة 14">
            <a:extLst>
              <a:ext uri="{FF2B5EF4-FFF2-40B4-BE49-F238E27FC236}">
                <a16:creationId xmlns:a16="http://schemas.microsoft.com/office/drawing/2014/main" id="{1329CF42-D040-14CD-30E1-954BF68AAE51}"/>
              </a:ext>
            </a:extLst>
          </p:cNvPr>
          <p:cNvSpPr/>
          <p:nvPr/>
        </p:nvSpPr>
        <p:spPr>
          <a:xfrm>
            <a:off x="21264" y="3978217"/>
            <a:ext cx="9466911" cy="133077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527175" indent="160338">
              <a:buFont typeface="Wingdings" panose="05000000000000000000" pitchFamily="2" charset="2"/>
              <a:buChar char="ü"/>
            </a:pPr>
            <a:r>
              <a:rPr lang="ar-YE" sz="2400" dirty="0">
                <a:latin typeface="Calibri" panose="020F0502020204030204" pitchFamily="34" charset="0"/>
                <a:ea typeface="Calibri" panose="020F0502020204030204" pitchFamily="34" charset="0"/>
                <a:cs typeface="Arial" panose="020B0604020202020204" pitchFamily="34" charset="0"/>
              </a:rPr>
              <a:t>الوقاية من الخطأ في استخدام محاليل الشوارد عالية التركيز  (حصر وجودها في الصيدلية ووحدات العناية المركزة) </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16" name="مستطيل: زوايا مستديرة 15">
            <a:extLst>
              <a:ext uri="{FF2B5EF4-FFF2-40B4-BE49-F238E27FC236}">
                <a16:creationId xmlns:a16="http://schemas.microsoft.com/office/drawing/2014/main" id="{30456ED5-22B5-FB90-9279-9924204A9DF9}"/>
              </a:ext>
            </a:extLst>
          </p:cNvPr>
          <p:cNvSpPr/>
          <p:nvPr/>
        </p:nvSpPr>
        <p:spPr>
          <a:xfrm>
            <a:off x="21263" y="5477382"/>
            <a:ext cx="9466911" cy="1330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527175" indent="160338">
              <a:buFont typeface="Wingdings" panose="05000000000000000000" pitchFamily="2" charset="2"/>
              <a:buChar char="ü"/>
            </a:pPr>
            <a:r>
              <a:rPr lang="ar-YE" sz="2400" dirty="0">
                <a:latin typeface="Calibri" panose="020F0502020204030204" pitchFamily="34" charset="0"/>
                <a:ea typeface="Calibri" panose="020F0502020204030204" pitchFamily="34" charset="0"/>
                <a:cs typeface="Arial" panose="020B0604020202020204" pitchFamily="34" charset="0"/>
              </a:rPr>
              <a:t>الوقاية من الأخطاء نتيجة استخدام الاختصارات في الوصفة والسجل الطبي</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pic>
        <p:nvPicPr>
          <p:cNvPr id="1034" name="Picture 10" descr="207 Person Reading Medicine Label Photos - Free &amp; Royalty-Free Stock Photos  from Dreamstime">
            <a:extLst>
              <a:ext uri="{FF2B5EF4-FFF2-40B4-BE49-F238E27FC236}">
                <a16:creationId xmlns:a16="http://schemas.microsoft.com/office/drawing/2014/main" id="{9B1E1E78-E760-53DD-C10B-E7E0FBCE7F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61" t="11137" r="16423" b="13568"/>
          <a:stretch/>
        </p:blipFill>
        <p:spPr bwMode="auto">
          <a:xfrm>
            <a:off x="7949046" y="871721"/>
            <a:ext cx="1528498" cy="128917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nd Choose Medical and Health Icons. Stock Photo - Image of awareness,  help: 164294746">
            <a:extLst>
              <a:ext uri="{FF2B5EF4-FFF2-40B4-BE49-F238E27FC236}">
                <a16:creationId xmlns:a16="http://schemas.microsoft.com/office/drawing/2014/main" id="{D7C7B411-6A42-DF76-2AD7-B30F5ECBC6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68" t="10137" r="1768" b="29195"/>
          <a:stretch/>
        </p:blipFill>
        <p:spPr bwMode="auto">
          <a:xfrm>
            <a:off x="7916213" y="2477720"/>
            <a:ext cx="1561330" cy="1330771"/>
          </a:xfrm>
          <a:prstGeom prst="rect">
            <a:avLst/>
          </a:prstGeom>
          <a:noFill/>
          <a:extLst>
            <a:ext uri="{909E8E84-426E-40DD-AFC4-6F175D3DCCD1}">
              <a14:hiddenFill xmlns:a14="http://schemas.microsoft.com/office/drawing/2010/main">
                <a:solidFill>
                  <a:srgbClr val="FFFFFF"/>
                </a:solidFill>
              </a14:hiddenFill>
            </a:ext>
          </a:extLst>
        </p:spPr>
      </p:pic>
      <p:pic>
        <p:nvPicPr>
          <p:cNvPr id="19" name="صورة 18">
            <a:extLst>
              <a:ext uri="{FF2B5EF4-FFF2-40B4-BE49-F238E27FC236}">
                <a16:creationId xmlns:a16="http://schemas.microsoft.com/office/drawing/2014/main" id="{9E05A84E-5355-34CE-7C42-C36F38F7C1D5}"/>
              </a:ext>
            </a:extLst>
          </p:cNvPr>
          <p:cNvPicPr>
            <a:picLocks noChangeAspect="1"/>
          </p:cNvPicPr>
          <p:nvPr/>
        </p:nvPicPr>
        <p:blipFill>
          <a:blip r:embed="rId5"/>
          <a:stretch>
            <a:fillRect/>
          </a:stretch>
        </p:blipFill>
        <p:spPr>
          <a:xfrm>
            <a:off x="7949045" y="5490760"/>
            <a:ext cx="1528497" cy="1317394"/>
          </a:xfrm>
          <a:prstGeom prst="rect">
            <a:avLst/>
          </a:prstGeom>
        </p:spPr>
      </p:pic>
      <p:pic>
        <p:nvPicPr>
          <p:cNvPr id="22" name="Picture 4" descr="Laboratory Chemicals, Hydrocarbons, जैविक कॉंपाउंड in Chandivali, Mumbai ,  AVA Chemicals Private Limited | ID: 5339380012">
            <a:extLst>
              <a:ext uri="{FF2B5EF4-FFF2-40B4-BE49-F238E27FC236}">
                <a16:creationId xmlns:a16="http://schemas.microsoft.com/office/drawing/2014/main" id="{01BA84E2-8029-91D6-E1A4-C9DFBDC82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9045" y="3990264"/>
            <a:ext cx="1539129" cy="133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7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par>
                                <p:cTn id="23" presetID="3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anim calcmode="lin" valueType="num">
                                      <p:cBhvr>
                                        <p:cTn id="35" dur="1000" fill="hold"/>
                                        <p:tgtEl>
                                          <p:spTgt spid="5"/>
                                        </p:tgtEl>
                                        <p:attrNameLst>
                                          <p:attrName>style.rotation</p:attrName>
                                        </p:attrNameLst>
                                      </p:cBhvr>
                                      <p:tavLst>
                                        <p:tav tm="0">
                                          <p:val>
                                            <p:fltVal val="90"/>
                                          </p:val>
                                        </p:tav>
                                        <p:tav tm="100000">
                                          <p:val>
                                            <p:fltVal val="0"/>
                                          </p:val>
                                        </p:tav>
                                      </p:tavLst>
                                    </p:anim>
                                    <p:animEffect transition="in" filter="fade">
                                      <p:cBhvr>
                                        <p:cTn id="36" dur="1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034"/>
                                        </p:tgtEl>
                                        <p:attrNameLst>
                                          <p:attrName>style.visibility</p:attrName>
                                        </p:attrNameLst>
                                      </p:cBhvr>
                                      <p:to>
                                        <p:strVal val="visible"/>
                                      </p:to>
                                    </p:set>
                                    <p:animEffect transition="in" filter="circle(in)">
                                      <p:cBhvr>
                                        <p:cTn id="41" dur="2000"/>
                                        <p:tgtEl>
                                          <p:spTgt spid="1034"/>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1036"/>
                                        </p:tgtEl>
                                        <p:attrNameLst>
                                          <p:attrName>style.visibility</p:attrName>
                                        </p:attrNameLst>
                                      </p:cBhvr>
                                      <p:to>
                                        <p:strVal val="visible"/>
                                      </p:to>
                                    </p:set>
                                    <p:animEffect transition="in" filter="wheel(1)">
                                      <p:cBhvr>
                                        <p:cTn id="53" dur="2000"/>
                                        <p:tgtEl>
                                          <p:spTgt spid="1036"/>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heel(1)">
                                      <p:cBhvr>
                                        <p:cTn id="58" dur="20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randombar(horizontal)">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1000" fill="hold"/>
                                        <p:tgtEl>
                                          <p:spTgt spid="15"/>
                                        </p:tgtEl>
                                        <p:attrNameLst>
                                          <p:attrName>ppt_w</p:attrName>
                                        </p:attrNameLst>
                                      </p:cBhvr>
                                      <p:tavLst>
                                        <p:tav tm="0">
                                          <p:val>
                                            <p:fltVal val="0"/>
                                          </p:val>
                                        </p:tav>
                                        <p:tav tm="100000">
                                          <p:val>
                                            <p:strVal val="#ppt_w"/>
                                          </p:val>
                                        </p:tav>
                                      </p:tavLst>
                                    </p:anim>
                                    <p:anim calcmode="lin" valueType="num">
                                      <p:cBhvr>
                                        <p:cTn id="69" dur="1000" fill="hold"/>
                                        <p:tgtEl>
                                          <p:spTgt spid="15"/>
                                        </p:tgtEl>
                                        <p:attrNameLst>
                                          <p:attrName>ppt_h</p:attrName>
                                        </p:attrNameLst>
                                      </p:cBhvr>
                                      <p:tavLst>
                                        <p:tav tm="0">
                                          <p:val>
                                            <p:fltVal val="0"/>
                                          </p:val>
                                        </p:tav>
                                        <p:tav tm="100000">
                                          <p:val>
                                            <p:strVal val="#ppt_h"/>
                                          </p:val>
                                        </p:tav>
                                      </p:tavLst>
                                    </p:anim>
                                    <p:anim calcmode="lin" valueType="num">
                                      <p:cBhvr>
                                        <p:cTn id="70" dur="1000" fill="hold"/>
                                        <p:tgtEl>
                                          <p:spTgt spid="15"/>
                                        </p:tgtEl>
                                        <p:attrNameLst>
                                          <p:attrName>style.rotation</p:attrName>
                                        </p:attrNameLst>
                                      </p:cBhvr>
                                      <p:tavLst>
                                        <p:tav tm="0">
                                          <p:val>
                                            <p:fltVal val="90"/>
                                          </p:val>
                                        </p:tav>
                                        <p:tav tm="100000">
                                          <p:val>
                                            <p:fltVal val="0"/>
                                          </p:val>
                                        </p:tav>
                                      </p:tavLst>
                                    </p:anim>
                                    <p:animEffect transition="in" filter="fade">
                                      <p:cBhvr>
                                        <p:cTn id="71" dur="10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randombar(horizontal)">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80">
                                          <p:stCondLst>
                                            <p:cond delay="0"/>
                                          </p:stCondLst>
                                        </p:cTn>
                                        <p:tgtEl>
                                          <p:spTgt spid="16"/>
                                        </p:tgtEl>
                                      </p:cBhvr>
                                    </p:animEffect>
                                    <p:anim calcmode="lin" valueType="num">
                                      <p:cBhvr>
                                        <p:cTn id="8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87" dur="26">
                                          <p:stCondLst>
                                            <p:cond delay="650"/>
                                          </p:stCondLst>
                                        </p:cTn>
                                        <p:tgtEl>
                                          <p:spTgt spid="16"/>
                                        </p:tgtEl>
                                      </p:cBhvr>
                                      <p:to x="100000" y="60000"/>
                                    </p:animScale>
                                    <p:animScale>
                                      <p:cBhvr>
                                        <p:cTn id="88" dur="166" decel="50000">
                                          <p:stCondLst>
                                            <p:cond delay="676"/>
                                          </p:stCondLst>
                                        </p:cTn>
                                        <p:tgtEl>
                                          <p:spTgt spid="16"/>
                                        </p:tgtEl>
                                      </p:cBhvr>
                                      <p:to x="100000" y="100000"/>
                                    </p:animScale>
                                    <p:animScale>
                                      <p:cBhvr>
                                        <p:cTn id="89" dur="26">
                                          <p:stCondLst>
                                            <p:cond delay="1312"/>
                                          </p:stCondLst>
                                        </p:cTn>
                                        <p:tgtEl>
                                          <p:spTgt spid="16"/>
                                        </p:tgtEl>
                                      </p:cBhvr>
                                      <p:to x="100000" y="80000"/>
                                    </p:animScale>
                                    <p:animScale>
                                      <p:cBhvr>
                                        <p:cTn id="90" dur="166" decel="50000">
                                          <p:stCondLst>
                                            <p:cond delay="1338"/>
                                          </p:stCondLst>
                                        </p:cTn>
                                        <p:tgtEl>
                                          <p:spTgt spid="16"/>
                                        </p:tgtEl>
                                      </p:cBhvr>
                                      <p:to x="100000" y="100000"/>
                                    </p:animScale>
                                    <p:animScale>
                                      <p:cBhvr>
                                        <p:cTn id="91" dur="26">
                                          <p:stCondLst>
                                            <p:cond delay="1642"/>
                                          </p:stCondLst>
                                        </p:cTn>
                                        <p:tgtEl>
                                          <p:spTgt spid="16"/>
                                        </p:tgtEl>
                                      </p:cBhvr>
                                      <p:to x="100000" y="90000"/>
                                    </p:animScale>
                                    <p:animScale>
                                      <p:cBhvr>
                                        <p:cTn id="92" dur="166" decel="50000">
                                          <p:stCondLst>
                                            <p:cond delay="1668"/>
                                          </p:stCondLst>
                                        </p:cTn>
                                        <p:tgtEl>
                                          <p:spTgt spid="16"/>
                                        </p:tgtEl>
                                      </p:cBhvr>
                                      <p:to x="100000" y="100000"/>
                                    </p:animScale>
                                    <p:animScale>
                                      <p:cBhvr>
                                        <p:cTn id="93" dur="26">
                                          <p:stCondLst>
                                            <p:cond delay="1808"/>
                                          </p:stCondLst>
                                        </p:cTn>
                                        <p:tgtEl>
                                          <p:spTgt spid="16"/>
                                        </p:tgtEl>
                                      </p:cBhvr>
                                      <p:to x="100000" y="95000"/>
                                    </p:animScale>
                                    <p:animScale>
                                      <p:cBhvr>
                                        <p:cTn id="94"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زوايا مستديرة 1">
            <a:extLst>
              <a:ext uri="{FF2B5EF4-FFF2-40B4-BE49-F238E27FC236}">
                <a16:creationId xmlns:a16="http://schemas.microsoft.com/office/drawing/2014/main" id="{E23BF11F-9841-5A58-90B8-4BD81823AB3B}"/>
              </a:ext>
            </a:extLst>
          </p:cNvPr>
          <p:cNvSpPr/>
          <p:nvPr/>
        </p:nvSpPr>
        <p:spPr>
          <a:xfrm>
            <a:off x="10255340" y="0"/>
            <a:ext cx="1914514" cy="6857999"/>
          </a:xfrm>
          <a:prstGeom prst="roundRect">
            <a:avLst>
              <a:gd name="adj" fmla="val 861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3" name="مستطيل 2">
            <a:extLst>
              <a:ext uri="{FF2B5EF4-FFF2-40B4-BE49-F238E27FC236}">
                <a16:creationId xmlns:a16="http://schemas.microsoft.com/office/drawing/2014/main" id="{690E55DC-354B-4A5F-6998-152ABC1C474A}"/>
              </a:ext>
            </a:extLst>
          </p:cNvPr>
          <p:cNvSpPr/>
          <p:nvPr/>
        </p:nvSpPr>
        <p:spPr>
          <a:xfrm>
            <a:off x="10255339" y="1397180"/>
            <a:ext cx="1914513" cy="3204294"/>
          </a:xfrm>
          <a:prstGeom prst="rect">
            <a:avLst/>
          </a:prstGeom>
          <a:solidFill>
            <a:schemeClr val="accent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1" anchor="ctr"/>
          <a:lstStyle/>
          <a:p>
            <a:pPr algn="ctr"/>
            <a:endParaRPr lang="ar-YE"/>
          </a:p>
        </p:txBody>
      </p:sp>
      <p:sp>
        <p:nvSpPr>
          <p:cNvPr id="4" name="مخطط انسيابي: مهلة 3">
            <a:extLst>
              <a:ext uri="{FF2B5EF4-FFF2-40B4-BE49-F238E27FC236}">
                <a16:creationId xmlns:a16="http://schemas.microsoft.com/office/drawing/2014/main" id="{4A879D67-589A-D24E-A029-70203AD6B923}"/>
              </a:ext>
            </a:extLst>
          </p:cNvPr>
          <p:cNvSpPr/>
          <p:nvPr/>
        </p:nvSpPr>
        <p:spPr>
          <a:xfrm rot="16200000" flipH="1">
            <a:off x="10660582" y="549025"/>
            <a:ext cx="1065930" cy="1495429"/>
          </a:xfrm>
          <a:prstGeom prst="flowChartDelay">
            <a:avLst/>
          </a:prstGeom>
          <a:ln>
            <a:solidFill>
              <a:srgbClr val="00B050"/>
            </a:solidFill>
          </a:ln>
        </p:spPr>
        <p:style>
          <a:lnRef idx="2">
            <a:schemeClr val="accent6"/>
          </a:lnRef>
          <a:fillRef idx="1">
            <a:schemeClr val="lt1"/>
          </a:fillRef>
          <a:effectRef idx="0">
            <a:schemeClr val="accent6"/>
          </a:effectRef>
          <a:fontRef idx="minor">
            <a:schemeClr val="dk1"/>
          </a:fontRef>
        </p:style>
        <p:txBody>
          <a:bodyPr vert="vert" rtlCol="1" anchor="ctr"/>
          <a:lstStyle/>
          <a:p>
            <a:pPr algn="ctr"/>
            <a:r>
              <a:rPr lang="ar-YE" dirty="0"/>
              <a:t>الهدف الثالث</a:t>
            </a:r>
          </a:p>
        </p:txBody>
      </p:sp>
      <p:sp>
        <p:nvSpPr>
          <p:cNvPr id="5" name="مربع نص 4">
            <a:extLst>
              <a:ext uri="{FF2B5EF4-FFF2-40B4-BE49-F238E27FC236}">
                <a16:creationId xmlns:a16="http://schemas.microsoft.com/office/drawing/2014/main" id="{7CFD1F8C-B551-5A9C-CE8F-832061E219AE}"/>
              </a:ext>
            </a:extLst>
          </p:cNvPr>
          <p:cNvSpPr txBox="1"/>
          <p:nvPr/>
        </p:nvSpPr>
        <p:spPr>
          <a:xfrm>
            <a:off x="10288667" y="4906274"/>
            <a:ext cx="1871666" cy="1021247"/>
          </a:xfrm>
          <a:prstGeom prst="rect">
            <a:avLst/>
          </a:prstGeom>
          <a:noFill/>
        </p:spPr>
        <p:txBody>
          <a:bodyPr wrap="square" rtlCol="1">
            <a:spAutoFit/>
          </a:bodyPr>
          <a:lstStyle/>
          <a:p>
            <a:pPr algn="ctr"/>
            <a:r>
              <a:rPr lang="ar-YE" sz="2000" dirty="0">
                <a:solidFill>
                  <a:schemeClr val="bg1"/>
                </a:solidFill>
              </a:rPr>
              <a:t>تحسين سلامة الأدوية عالية الخطورة</a:t>
            </a:r>
          </a:p>
        </p:txBody>
      </p:sp>
      <p:pic>
        <p:nvPicPr>
          <p:cNvPr id="6" name="صورة 5" descr="صورة تحتوي على داكن, ليلة, سماء الليل&#10;&#10;تم إنشاء الوصف تلقائياً">
            <a:extLst>
              <a:ext uri="{FF2B5EF4-FFF2-40B4-BE49-F238E27FC236}">
                <a16:creationId xmlns:a16="http://schemas.microsoft.com/office/drawing/2014/main" id="{EA3F03A4-D2E0-9E87-2FE8-B1CE79BF9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892" y="2156296"/>
            <a:ext cx="2081190" cy="2081190"/>
          </a:xfrm>
          <a:prstGeom prst="rect">
            <a:avLst/>
          </a:prstGeom>
        </p:spPr>
      </p:pic>
      <p:sp>
        <p:nvSpPr>
          <p:cNvPr id="7" name="مستطيل: زوايا مستديرة 6">
            <a:extLst>
              <a:ext uri="{FF2B5EF4-FFF2-40B4-BE49-F238E27FC236}">
                <a16:creationId xmlns:a16="http://schemas.microsoft.com/office/drawing/2014/main" id="{8D7F4BD7-82D8-2169-8C7C-D4EED8B891FA}"/>
              </a:ext>
            </a:extLst>
          </p:cNvPr>
          <p:cNvSpPr/>
          <p:nvPr/>
        </p:nvSpPr>
        <p:spPr>
          <a:xfrm>
            <a:off x="22146" y="552893"/>
            <a:ext cx="9466911" cy="7230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073150" indent="160338">
              <a:buFont typeface="Wingdings" panose="05000000000000000000" pitchFamily="2" charset="2"/>
              <a:buChar char="ü"/>
            </a:pPr>
            <a:r>
              <a:rPr lang="ar-YE" sz="2400" dirty="0">
                <a:effectLst/>
                <a:latin typeface="Calibri" panose="020F0502020204030204" pitchFamily="34" charset="0"/>
                <a:ea typeface="Calibri" panose="020F0502020204030204" pitchFamily="34" charset="0"/>
                <a:cs typeface="Arial" panose="020B0604020202020204" pitchFamily="34" charset="0"/>
              </a:rPr>
              <a:t>المراجعة الدورية للأدوية المتشابهة المستخدمة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مربع نص 8">
            <a:extLst>
              <a:ext uri="{FF2B5EF4-FFF2-40B4-BE49-F238E27FC236}">
                <a16:creationId xmlns:a16="http://schemas.microsoft.com/office/drawing/2014/main" id="{B7292CD9-3EB3-EEAF-4438-F10315A93FD4}"/>
              </a:ext>
            </a:extLst>
          </p:cNvPr>
          <p:cNvSpPr txBox="1"/>
          <p:nvPr/>
        </p:nvSpPr>
        <p:spPr>
          <a:xfrm>
            <a:off x="250739" y="74088"/>
            <a:ext cx="9933154" cy="467629"/>
          </a:xfrm>
          <a:prstGeom prst="rect">
            <a:avLst/>
          </a:prstGeom>
          <a:noFill/>
        </p:spPr>
        <p:txBody>
          <a:bodyPr wrap="square">
            <a:spAutoFit/>
          </a:bodyPr>
          <a:lstStyle/>
          <a:p>
            <a:pPr algn="r" rtl="1">
              <a:lnSpc>
                <a:spcPct val="107000"/>
              </a:lnSpc>
              <a:spcAft>
                <a:spcPts val="800"/>
              </a:spcAft>
            </a:pPr>
            <a:r>
              <a:rPr lang="ar-YE" sz="2400" b="1" dirty="0">
                <a:solidFill>
                  <a:srgbClr val="00B050"/>
                </a:solidFill>
                <a:effectLst/>
                <a:latin typeface="Calibri" panose="020F0502020204030204" pitchFamily="34" charset="0"/>
                <a:ea typeface="Calibri" panose="020F0502020204030204" pitchFamily="34" charset="0"/>
                <a:cs typeface="Arial" panose="020B0604020202020204" pitchFamily="34" charset="0"/>
              </a:rPr>
              <a:t>الوقاية من الأخطاء الدوائية  نتيجة الأدوية المتشابهة من حيث الشكل أو الاسم عن طريق :</a:t>
            </a:r>
            <a:endParaRPr lang="en-US" sz="2400" b="1"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0" name="مستطيل: زوايا مستديرة 9">
            <a:extLst>
              <a:ext uri="{FF2B5EF4-FFF2-40B4-BE49-F238E27FC236}">
                <a16:creationId xmlns:a16="http://schemas.microsoft.com/office/drawing/2014/main" id="{7D6E58C1-14D5-A1CC-2F4D-2D74B4460D82}"/>
              </a:ext>
            </a:extLst>
          </p:cNvPr>
          <p:cNvSpPr/>
          <p:nvPr/>
        </p:nvSpPr>
        <p:spPr>
          <a:xfrm>
            <a:off x="19254" y="1344248"/>
            <a:ext cx="9466911" cy="72301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073150" indent="160338">
              <a:buFont typeface="Wingdings" panose="05000000000000000000" pitchFamily="2" charset="2"/>
              <a:buChar char="ü"/>
            </a:pPr>
            <a:r>
              <a:rPr lang="ar-YE" sz="2400" dirty="0">
                <a:latin typeface="Calibri" panose="020F0502020204030204" pitchFamily="34" charset="0"/>
                <a:cs typeface="Arial" panose="020B0604020202020204" pitchFamily="34" charset="0"/>
              </a:rPr>
              <a:t>التقليل من استعمال الأوامر الشفهية </a:t>
            </a:r>
            <a:endParaRPr lang="en-US" sz="2400" dirty="0">
              <a:latin typeface="Calibri" panose="020F0502020204030204" pitchFamily="34" charset="0"/>
              <a:cs typeface="Arial" panose="020B0604020202020204" pitchFamily="34" charset="0"/>
            </a:endParaRPr>
          </a:p>
        </p:txBody>
      </p:sp>
      <p:sp>
        <p:nvSpPr>
          <p:cNvPr id="11" name="مستطيل: زوايا مستديرة 10">
            <a:extLst>
              <a:ext uri="{FF2B5EF4-FFF2-40B4-BE49-F238E27FC236}">
                <a16:creationId xmlns:a16="http://schemas.microsoft.com/office/drawing/2014/main" id="{E9DFAD7F-7284-1E40-DD3F-04EF1D9911DD}"/>
              </a:ext>
            </a:extLst>
          </p:cNvPr>
          <p:cNvSpPr/>
          <p:nvPr/>
        </p:nvSpPr>
        <p:spPr>
          <a:xfrm>
            <a:off x="19254" y="2120848"/>
            <a:ext cx="9466911" cy="72301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073150" indent="160338">
              <a:buFont typeface="Wingdings" panose="05000000000000000000" pitchFamily="2" charset="2"/>
              <a:buChar char="ü"/>
            </a:pPr>
            <a:r>
              <a:rPr lang="ar-YE" sz="2400" dirty="0">
                <a:latin typeface="Calibri" panose="020F0502020204030204" pitchFamily="34" charset="0"/>
                <a:cs typeface="Arial" panose="020B0604020202020204" pitchFamily="34" charset="0"/>
              </a:rPr>
              <a:t>كتابة الاسم العلمي للدواء وكذلك التجاري لأمر الصرف </a:t>
            </a:r>
            <a:endParaRPr lang="en-US" sz="2400" dirty="0">
              <a:latin typeface="Calibri" panose="020F0502020204030204" pitchFamily="34" charset="0"/>
              <a:cs typeface="Arial" panose="020B0604020202020204" pitchFamily="34" charset="0"/>
            </a:endParaRPr>
          </a:p>
        </p:txBody>
      </p:sp>
      <p:sp>
        <p:nvSpPr>
          <p:cNvPr id="12" name="مستطيل: زوايا مستديرة 11">
            <a:extLst>
              <a:ext uri="{FF2B5EF4-FFF2-40B4-BE49-F238E27FC236}">
                <a16:creationId xmlns:a16="http://schemas.microsoft.com/office/drawing/2014/main" id="{D4F87EFD-9717-E02F-D690-7CC7E663A3A3}"/>
              </a:ext>
            </a:extLst>
          </p:cNvPr>
          <p:cNvSpPr/>
          <p:nvPr/>
        </p:nvSpPr>
        <p:spPr>
          <a:xfrm>
            <a:off x="19254" y="2907358"/>
            <a:ext cx="9466911" cy="72301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073150" indent="160338">
              <a:buFont typeface="Wingdings" panose="05000000000000000000" pitchFamily="2" charset="2"/>
              <a:buChar char="ü"/>
            </a:pPr>
            <a:r>
              <a:rPr lang="ar-YE" sz="2400" dirty="0">
                <a:latin typeface="Calibri" panose="020F0502020204030204" pitchFamily="34" charset="0"/>
                <a:cs typeface="Arial" panose="020B0604020202020204" pitchFamily="34" charset="0"/>
              </a:rPr>
              <a:t>حفظ الأدوية المتشابهة في أمكان مختلفة </a:t>
            </a:r>
            <a:endParaRPr lang="en-US" sz="2400" dirty="0">
              <a:latin typeface="Calibri" panose="020F0502020204030204" pitchFamily="34" charset="0"/>
              <a:cs typeface="Arial" panose="020B0604020202020204" pitchFamily="34" charset="0"/>
            </a:endParaRPr>
          </a:p>
        </p:txBody>
      </p:sp>
      <p:sp>
        <p:nvSpPr>
          <p:cNvPr id="13" name="مستطيل: زوايا مستديرة 12">
            <a:extLst>
              <a:ext uri="{FF2B5EF4-FFF2-40B4-BE49-F238E27FC236}">
                <a16:creationId xmlns:a16="http://schemas.microsoft.com/office/drawing/2014/main" id="{2684A835-B70C-CE4F-4BF3-C5C74BBCE9BE}"/>
              </a:ext>
            </a:extLst>
          </p:cNvPr>
          <p:cNvSpPr/>
          <p:nvPr/>
        </p:nvSpPr>
        <p:spPr>
          <a:xfrm>
            <a:off x="21266" y="3693858"/>
            <a:ext cx="9466911" cy="72301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073150" indent="160338">
              <a:buFont typeface="Wingdings" panose="05000000000000000000" pitchFamily="2" charset="2"/>
              <a:buChar char="ü"/>
            </a:pPr>
            <a:r>
              <a:rPr lang="ar-YE" sz="2400" dirty="0">
                <a:latin typeface="Calibri" panose="020F0502020204030204" pitchFamily="34" charset="0"/>
                <a:cs typeface="Arial" panose="020B0604020202020204" pitchFamily="34" charset="0"/>
              </a:rPr>
              <a:t>الحاجة للقراءة بعناية وحذر لأسماء الدواء عند استلامه وتوزيعه </a:t>
            </a:r>
            <a:endParaRPr lang="en-US" sz="2400" dirty="0">
              <a:latin typeface="Calibri" panose="020F0502020204030204" pitchFamily="34" charset="0"/>
              <a:cs typeface="Arial" panose="020B0604020202020204" pitchFamily="34" charset="0"/>
            </a:endParaRPr>
          </a:p>
        </p:txBody>
      </p:sp>
      <p:sp>
        <p:nvSpPr>
          <p:cNvPr id="14" name="مستطيل: زوايا مستديرة 13">
            <a:extLst>
              <a:ext uri="{FF2B5EF4-FFF2-40B4-BE49-F238E27FC236}">
                <a16:creationId xmlns:a16="http://schemas.microsoft.com/office/drawing/2014/main" id="{D2476DDB-3661-FF9F-D8BE-B23F921D66C3}"/>
              </a:ext>
            </a:extLst>
          </p:cNvPr>
          <p:cNvSpPr/>
          <p:nvPr/>
        </p:nvSpPr>
        <p:spPr>
          <a:xfrm>
            <a:off x="10632" y="4498647"/>
            <a:ext cx="9466911" cy="72301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073150" indent="160338">
              <a:buFont typeface="Wingdings" panose="05000000000000000000" pitchFamily="2" charset="2"/>
              <a:buChar char="ü"/>
            </a:pPr>
            <a:r>
              <a:rPr lang="ar-YE" sz="2400" dirty="0">
                <a:latin typeface="Calibri" panose="020F0502020204030204" pitchFamily="34" charset="0"/>
                <a:cs typeface="Arial" panose="020B0604020202020204" pitchFamily="34" charset="0"/>
              </a:rPr>
              <a:t>تحديد الأدوية التي يتناولها المريض عند تقديم الخدمات الصحية له في مختلف مستويات الرعاية لتخفيض الاختلاطات الدوائية </a:t>
            </a:r>
            <a:endParaRPr lang="en-US" sz="2400" dirty="0">
              <a:latin typeface="Calibri" panose="020F0502020204030204" pitchFamily="34" charset="0"/>
              <a:cs typeface="Arial" panose="020B0604020202020204" pitchFamily="34" charset="0"/>
            </a:endParaRPr>
          </a:p>
        </p:txBody>
      </p:sp>
      <p:sp>
        <p:nvSpPr>
          <p:cNvPr id="15" name="مستطيل: زوايا مستديرة 14">
            <a:extLst>
              <a:ext uri="{FF2B5EF4-FFF2-40B4-BE49-F238E27FC236}">
                <a16:creationId xmlns:a16="http://schemas.microsoft.com/office/drawing/2014/main" id="{1329CF42-D040-14CD-30E1-954BF68AAE51}"/>
              </a:ext>
            </a:extLst>
          </p:cNvPr>
          <p:cNvSpPr/>
          <p:nvPr/>
        </p:nvSpPr>
        <p:spPr>
          <a:xfrm>
            <a:off x="21264" y="5282172"/>
            <a:ext cx="9466911" cy="72301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073150" indent="160338">
              <a:buFont typeface="Wingdings" panose="05000000000000000000" pitchFamily="2" charset="2"/>
              <a:buChar char="ü"/>
            </a:pPr>
            <a:r>
              <a:rPr lang="ar-YE" sz="2400" dirty="0">
                <a:latin typeface="Calibri" panose="020F0502020204030204" pitchFamily="34" charset="0"/>
                <a:cs typeface="Arial" panose="020B0604020202020204" pitchFamily="34" charset="0"/>
              </a:rPr>
              <a:t>الوقاية من الخطأ في استخدام محاليل الشوارد عالية التركيز  (حصر وجودها في الصيدلية ووحدات العناية المركزة) </a:t>
            </a:r>
            <a:endParaRPr lang="en-US" sz="2400" dirty="0">
              <a:latin typeface="Calibri" panose="020F0502020204030204" pitchFamily="34" charset="0"/>
              <a:cs typeface="Arial" panose="020B0604020202020204" pitchFamily="34" charset="0"/>
            </a:endParaRPr>
          </a:p>
        </p:txBody>
      </p:sp>
      <p:sp>
        <p:nvSpPr>
          <p:cNvPr id="16" name="مستطيل: زوايا مستديرة 15">
            <a:extLst>
              <a:ext uri="{FF2B5EF4-FFF2-40B4-BE49-F238E27FC236}">
                <a16:creationId xmlns:a16="http://schemas.microsoft.com/office/drawing/2014/main" id="{30456ED5-22B5-FB90-9279-9924204A9DF9}"/>
              </a:ext>
            </a:extLst>
          </p:cNvPr>
          <p:cNvSpPr/>
          <p:nvPr/>
        </p:nvSpPr>
        <p:spPr>
          <a:xfrm>
            <a:off x="21263" y="6085140"/>
            <a:ext cx="9466911" cy="7230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1073150" indent="160338">
              <a:buFont typeface="Wingdings" panose="05000000000000000000" pitchFamily="2" charset="2"/>
              <a:buChar char="ü"/>
            </a:pPr>
            <a:r>
              <a:rPr lang="ar-YE" sz="2400" dirty="0">
                <a:latin typeface="Calibri" panose="020F0502020204030204" pitchFamily="34" charset="0"/>
                <a:cs typeface="Arial" panose="020B0604020202020204" pitchFamily="34" charset="0"/>
              </a:rPr>
              <a:t>الوقاية من الأخطاء نتيجة استخدام الاختصارات في الوصفة والسجل الطبي</a:t>
            </a:r>
            <a:endParaRPr lang="en-US" sz="2400" dirty="0">
              <a:latin typeface="Calibri" panose="020F0502020204030204" pitchFamily="34" charset="0"/>
              <a:cs typeface="Arial" panose="020B0604020202020204" pitchFamily="34" charset="0"/>
            </a:endParaRPr>
          </a:p>
        </p:txBody>
      </p:sp>
      <p:pic>
        <p:nvPicPr>
          <p:cNvPr id="1026" name="Picture 2" descr="Medicine Review">
            <a:extLst>
              <a:ext uri="{FF2B5EF4-FFF2-40B4-BE49-F238E27FC236}">
                <a16:creationId xmlns:a16="http://schemas.microsoft.com/office/drawing/2014/main" id="{4A3A0B1B-2802-9E5F-CF6E-6F9D03A56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7312" y="548384"/>
            <a:ext cx="1371600" cy="714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eak Png, Transparent Png - vhv">
            <a:extLst>
              <a:ext uri="{FF2B5EF4-FFF2-40B4-BE49-F238E27FC236}">
                <a16:creationId xmlns:a16="http://schemas.microsoft.com/office/drawing/2014/main" id="{D57EDA59-12D6-699D-241E-65DC5E131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527309" y="1316059"/>
            <a:ext cx="1315283" cy="7474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49,732 Prescription Illustrations &amp; Clip Art - iStock">
            <a:extLst>
              <a:ext uri="{FF2B5EF4-FFF2-40B4-BE49-F238E27FC236}">
                <a16:creationId xmlns:a16="http://schemas.microsoft.com/office/drawing/2014/main" id="{80E012F9-0747-E7C9-695D-464D87631C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59" t="8869" r="2636" b="2485"/>
          <a:stretch/>
        </p:blipFill>
        <p:spPr bwMode="auto">
          <a:xfrm>
            <a:off x="8527310" y="2135603"/>
            <a:ext cx="1315282" cy="6899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ug shop, drugstore, healthcare, hospital, medical store, medicine,  pharmacy icon - Download on Iconfinder">
            <a:extLst>
              <a:ext uri="{FF2B5EF4-FFF2-40B4-BE49-F238E27FC236}">
                <a16:creationId xmlns:a16="http://schemas.microsoft.com/office/drawing/2014/main" id="{885B3B3E-B147-6F37-5320-8D6D0E59BE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924"/>
          <a:stretch/>
        </p:blipFill>
        <p:spPr bwMode="auto">
          <a:xfrm>
            <a:off x="8527309" y="2929957"/>
            <a:ext cx="1300155" cy="7230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207 Person Reading Medicine Label Photos - Free &amp; Royalty-Free Stock Photos  from Dreamstime">
            <a:extLst>
              <a:ext uri="{FF2B5EF4-FFF2-40B4-BE49-F238E27FC236}">
                <a16:creationId xmlns:a16="http://schemas.microsoft.com/office/drawing/2014/main" id="{9B1E1E78-E760-53DD-C10B-E7E0FBCE7F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61" t="11137" r="16423" b="13568"/>
          <a:stretch/>
        </p:blipFill>
        <p:spPr bwMode="auto">
          <a:xfrm>
            <a:off x="8527310" y="3716457"/>
            <a:ext cx="1300153" cy="7004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nd Choose Medical and Health Icons. Stock Photo - Image of awareness,  help: 164294746">
            <a:extLst>
              <a:ext uri="{FF2B5EF4-FFF2-40B4-BE49-F238E27FC236}">
                <a16:creationId xmlns:a16="http://schemas.microsoft.com/office/drawing/2014/main" id="{D7C7B411-6A42-DF76-2AD7-B30F5ECBC6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768" t="10137" r="1768" b="29195"/>
          <a:stretch/>
        </p:blipFill>
        <p:spPr bwMode="auto">
          <a:xfrm>
            <a:off x="8527311" y="4526001"/>
            <a:ext cx="1300152" cy="7071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lliative Care Exam Tips | In2Med | Medical Education Portal">
            <a:extLst>
              <a:ext uri="{FF2B5EF4-FFF2-40B4-BE49-F238E27FC236}">
                <a16:creationId xmlns:a16="http://schemas.microsoft.com/office/drawing/2014/main" id="{87FF037B-BBAD-9E8F-B2E1-F53F31399F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7310" y="5256968"/>
            <a:ext cx="1300152" cy="7482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oudiagnose Medical Error Icon Transparent, HD Png Download - kindpng">
            <a:extLst>
              <a:ext uri="{FF2B5EF4-FFF2-40B4-BE49-F238E27FC236}">
                <a16:creationId xmlns:a16="http://schemas.microsoft.com/office/drawing/2014/main" id="{E3477107-CF8A-67A8-D771-603513E8B6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37" t="4847" r="16074" b="4847"/>
          <a:stretch/>
        </p:blipFill>
        <p:spPr bwMode="auto">
          <a:xfrm>
            <a:off x="8527310" y="6100245"/>
            <a:ext cx="1300152" cy="70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49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par>
                                <p:cTn id="23" presetID="3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anim calcmode="lin" valueType="num">
                                      <p:cBhvr>
                                        <p:cTn id="35" dur="1000" fill="hold"/>
                                        <p:tgtEl>
                                          <p:spTgt spid="5"/>
                                        </p:tgtEl>
                                        <p:attrNameLst>
                                          <p:attrName>style.rotation</p:attrName>
                                        </p:attrNameLst>
                                      </p:cBhvr>
                                      <p:tavLst>
                                        <p:tav tm="0">
                                          <p:val>
                                            <p:fltVal val="90"/>
                                          </p:val>
                                        </p:tav>
                                        <p:tav tm="100000">
                                          <p:val>
                                            <p:fltVal val="0"/>
                                          </p:val>
                                        </p:tav>
                                      </p:tavLst>
                                    </p:anim>
                                    <p:animEffect transition="in" filter="fade">
                                      <p:cBhvr>
                                        <p:cTn id="36" dur="1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randombar(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028"/>
                                        </p:tgtEl>
                                        <p:attrNameLst>
                                          <p:attrName>style.visibility</p:attrName>
                                        </p:attrNameLst>
                                      </p:cBhvr>
                                      <p:to>
                                        <p:strVal val="visible"/>
                                      </p:to>
                                    </p:set>
                                    <p:animEffect transition="in" filter="wipe(down)">
                                      <p:cBhvr>
                                        <p:cTn id="56" dur="500"/>
                                        <p:tgtEl>
                                          <p:spTgt spid="102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030"/>
                                        </p:tgtEl>
                                        <p:attrNameLst>
                                          <p:attrName>style.visibility</p:attrName>
                                        </p:attrNameLst>
                                      </p:cBhvr>
                                      <p:to>
                                        <p:strVal val="visible"/>
                                      </p:to>
                                    </p:set>
                                    <p:animEffect transition="in" filter="wheel(1)">
                                      <p:cBhvr>
                                        <p:cTn id="66" dur="2000"/>
                                        <p:tgtEl>
                                          <p:spTgt spid="1030"/>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heel(1)">
                                      <p:cBhvr>
                                        <p:cTn id="71" dur="20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 calcmode="lin" valueType="num">
                                      <p:cBhvr additive="base">
                                        <p:cTn id="76" dur="500" fill="hold"/>
                                        <p:tgtEl>
                                          <p:spTgt spid="1032"/>
                                        </p:tgtEl>
                                        <p:attrNameLst>
                                          <p:attrName>ppt_x</p:attrName>
                                        </p:attrNameLst>
                                      </p:cBhvr>
                                      <p:tavLst>
                                        <p:tav tm="0">
                                          <p:val>
                                            <p:strVal val="#ppt_x"/>
                                          </p:val>
                                        </p:tav>
                                        <p:tav tm="100000">
                                          <p:val>
                                            <p:strVal val="#ppt_x"/>
                                          </p:val>
                                        </p:tav>
                                      </p:tavLst>
                                    </p:anim>
                                    <p:anim calcmode="lin" valueType="num">
                                      <p:cBhvr additive="base">
                                        <p:cTn id="77"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500" fill="hold"/>
                                        <p:tgtEl>
                                          <p:spTgt spid="12"/>
                                        </p:tgtEl>
                                        <p:attrNameLst>
                                          <p:attrName>ppt_x</p:attrName>
                                        </p:attrNameLst>
                                      </p:cBhvr>
                                      <p:tavLst>
                                        <p:tav tm="0">
                                          <p:val>
                                            <p:strVal val="#ppt_x"/>
                                          </p:val>
                                        </p:tav>
                                        <p:tav tm="100000">
                                          <p:val>
                                            <p:strVal val="#ppt_x"/>
                                          </p:val>
                                        </p:tav>
                                      </p:tavLst>
                                    </p:anim>
                                    <p:anim calcmode="lin" valueType="num">
                                      <p:cBhvr additive="base">
                                        <p:cTn id="8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1" fill="hold">
                                          <p:stCondLst>
                                            <p:cond delay="0"/>
                                          </p:stCondLst>
                                        </p:cTn>
                                        <p:tgtEl>
                                          <p:spTgt spid="1034"/>
                                        </p:tgtEl>
                                        <p:attrNameLst>
                                          <p:attrName>style.visibility</p:attrName>
                                        </p:attrNameLst>
                                      </p:cBhvr>
                                      <p:to>
                                        <p:strVal val="visible"/>
                                      </p:to>
                                    </p:set>
                                    <p:animEffect transition="in" filter="circle(in)">
                                      <p:cBhvr>
                                        <p:cTn id="88" dur="2000"/>
                                        <p:tgtEl>
                                          <p:spTgt spid="1034"/>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1000"/>
                                        <p:tgtEl>
                                          <p:spTgt spid="13"/>
                                        </p:tgtEl>
                                      </p:cBhvr>
                                    </p:animEffect>
                                    <p:anim calcmode="lin" valueType="num">
                                      <p:cBhvr>
                                        <p:cTn id="94" dur="1000" fill="hold"/>
                                        <p:tgtEl>
                                          <p:spTgt spid="13"/>
                                        </p:tgtEl>
                                        <p:attrNameLst>
                                          <p:attrName>ppt_x</p:attrName>
                                        </p:attrNameLst>
                                      </p:cBhvr>
                                      <p:tavLst>
                                        <p:tav tm="0">
                                          <p:val>
                                            <p:strVal val="#ppt_x"/>
                                          </p:val>
                                        </p:tav>
                                        <p:tav tm="100000">
                                          <p:val>
                                            <p:strVal val="#ppt_x"/>
                                          </p:val>
                                        </p:tav>
                                      </p:tavLst>
                                    </p:anim>
                                    <p:anim calcmode="lin" valueType="num">
                                      <p:cBhvr>
                                        <p:cTn id="9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1" presetClass="entr" presetSubtype="1" fill="hold" nodeType="clickEffect">
                                  <p:stCondLst>
                                    <p:cond delay="0"/>
                                  </p:stCondLst>
                                  <p:childTnLst>
                                    <p:set>
                                      <p:cBhvr>
                                        <p:cTn id="99" dur="1" fill="hold">
                                          <p:stCondLst>
                                            <p:cond delay="0"/>
                                          </p:stCondLst>
                                        </p:cTn>
                                        <p:tgtEl>
                                          <p:spTgt spid="1036"/>
                                        </p:tgtEl>
                                        <p:attrNameLst>
                                          <p:attrName>style.visibility</p:attrName>
                                        </p:attrNameLst>
                                      </p:cBhvr>
                                      <p:to>
                                        <p:strVal val="visible"/>
                                      </p:to>
                                    </p:set>
                                    <p:animEffect transition="in" filter="wheel(1)">
                                      <p:cBhvr>
                                        <p:cTn id="100" dur="2000"/>
                                        <p:tgtEl>
                                          <p:spTgt spid="1036"/>
                                        </p:tgtEl>
                                      </p:cBhvr>
                                    </p:animEffect>
                                  </p:childTnLst>
                                </p:cTn>
                              </p:par>
                            </p:childTnLst>
                          </p:cTn>
                        </p:par>
                      </p:childTnLst>
                    </p:cTn>
                  </p:par>
                  <p:par>
                    <p:cTn id="101" fill="hold">
                      <p:stCondLst>
                        <p:cond delay="indefinite"/>
                      </p:stCondLst>
                      <p:childTnLst>
                        <p:par>
                          <p:cTn id="102" fill="hold">
                            <p:stCondLst>
                              <p:cond delay="0"/>
                            </p:stCondLst>
                            <p:childTnLst>
                              <p:par>
                                <p:cTn id="103" presetID="21" presetClass="entr" presetSubtype="1" fill="hold" grpId="0"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heel(1)">
                                      <p:cBhvr>
                                        <p:cTn id="105" dur="2000"/>
                                        <p:tgtEl>
                                          <p:spTgt spid="14"/>
                                        </p:tgtEl>
                                      </p:cBhvr>
                                    </p:animEffect>
                                  </p:childTnLst>
                                </p:cTn>
                              </p:par>
                            </p:childTnLst>
                          </p:cTn>
                        </p:par>
                      </p:childTnLst>
                    </p:cTn>
                  </p:par>
                  <p:par>
                    <p:cTn id="106" fill="hold">
                      <p:stCondLst>
                        <p:cond delay="indefinite"/>
                      </p:stCondLst>
                      <p:childTnLst>
                        <p:par>
                          <p:cTn id="107" fill="hold">
                            <p:stCondLst>
                              <p:cond delay="0"/>
                            </p:stCondLst>
                            <p:childTnLst>
                              <p:par>
                                <p:cTn id="108" presetID="31" presetClass="entr" presetSubtype="0" fill="hold" nodeType="clickEffect">
                                  <p:stCondLst>
                                    <p:cond delay="0"/>
                                  </p:stCondLst>
                                  <p:childTnLst>
                                    <p:set>
                                      <p:cBhvr>
                                        <p:cTn id="109" dur="1" fill="hold">
                                          <p:stCondLst>
                                            <p:cond delay="0"/>
                                          </p:stCondLst>
                                        </p:cTn>
                                        <p:tgtEl>
                                          <p:spTgt spid="1038"/>
                                        </p:tgtEl>
                                        <p:attrNameLst>
                                          <p:attrName>style.visibility</p:attrName>
                                        </p:attrNameLst>
                                      </p:cBhvr>
                                      <p:to>
                                        <p:strVal val="visible"/>
                                      </p:to>
                                    </p:set>
                                    <p:anim calcmode="lin" valueType="num">
                                      <p:cBhvr>
                                        <p:cTn id="110" dur="1000" fill="hold"/>
                                        <p:tgtEl>
                                          <p:spTgt spid="1038"/>
                                        </p:tgtEl>
                                        <p:attrNameLst>
                                          <p:attrName>ppt_w</p:attrName>
                                        </p:attrNameLst>
                                      </p:cBhvr>
                                      <p:tavLst>
                                        <p:tav tm="0">
                                          <p:val>
                                            <p:fltVal val="0"/>
                                          </p:val>
                                        </p:tav>
                                        <p:tav tm="100000">
                                          <p:val>
                                            <p:strVal val="#ppt_w"/>
                                          </p:val>
                                        </p:tav>
                                      </p:tavLst>
                                    </p:anim>
                                    <p:anim calcmode="lin" valueType="num">
                                      <p:cBhvr>
                                        <p:cTn id="111" dur="1000" fill="hold"/>
                                        <p:tgtEl>
                                          <p:spTgt spid="1038"/>
                                        </p:tgtEl>
                                        <p:attrNameLst>
                                          <p:attrName>ppt_h</p:attrName>
                                        </p:attrNameLst>
                                      </p:cBhvr>
                                      <p:tavLst>
                                        <p:tav tm="0">
                                          <p:val>
                                            <p:fltVal val="0"/>
                                          </p:val>
                                        </p:tav>
                                        <p:tav tm="100000">
                                          <p:val>
                                            <p:strVal val="#ppt_h"/>
                                          </p:val>
                                        </p:tav>
                                      </p:tavLst>
                                    </p:anim>
                                    <p:anim calcmode="lin" valueType="num">
                                      <p:cBhvr>
                                        <p:cTn id="112" dur="1000" fill="hold"/>
                                        <p:tgtEl>
                                          <p:spTgt spid="1038"/>
                                        </p:tgtEl>
                                        <p:attrNameLst>
                                          <p:attrName>style.rotation</p:attrName>
                                        </p:attrNameLst>
                                      </p:cBhvr>
                                      <p:tavLst>
                                        <p:tav tm="0">
                                          <p:val>
                                            <p:fltVal val="90"/>
                                          </p:val>
                                        </p:tav>
                                        <p:tav tm="100000">
                                          <p:val>
                                            <p:fltVal val="0"/>
                                          </p:val>
                                        </p:tav>
                                      </p:tavLst>
                                    </p:anim>
                                    <p:animEffect transition="in" filter="fade">
                                      <p:cBhvr>
                                        <p:cTn id="113" dur="1000"/>
                                        <p:tgtEl>
                                          <p:spTgt spid="1038"/>
                                        </p:tgtEl>
                                      </p:cBhvr>
                                    </p:animEffect>
                                  </p:childTnLst>
                                </p:cTn>
                              </p:par>
                            </p:childTnLst>
                          </p:cTn>
                        </p:par>
                      </p:childTnLst>
                    </p:cTn>
                  </p:par>
                  <p:par>
                    <p:cTn id="114" fill="hold">
                      <p:stCondLst>
                        <p:cond delay="indefinite"/>
                      </p:stCondLst>
                      <p:childTnLst>
                        <p:par>
                          <p:cTn id="115" fill="hold">
                            <p:stCondLst>
                              <p:cond delay="0"/>
                            </p:stCondLst>
                            <p:childTnLst>
                              <p:par>
                                <p:cTn id="116" presetID="31" presetClass="entr" presetSubtype="0" fill="hold" grpId="0" nodeType="clickEffect">
                                  <p:stCondLst>
                                    <p:cond delay="0"/>
                                  </p:stCondLst>
                                  <p:childTnLst>
                                    <p:set>
                                      <p:cBhvr>
                                        <p:cTn id="117" dur="1" fill="hold">
                                          <p:stCondLst>
                                            <p:cond delay="0"/>
                                          </p:stCondLst>
                                        </p:cTn>
                                        <p:tgtEl>
                                          <p:spTgt spid="15"/>
                                        </p:tgtEl>
                                        <p:attrNameLst>
                                          <p:attrName>style.visibility</p:attrName>
                                        </p:attrNameLst>
                                      </p:cBhvr>
                                      <p:to>
                                        <p:strVal val="visible"/>
                                      </p:to>
                                    </p:set>
                                    <p:anim calcmode="lin" valueType="num">
                                      <p:cBhvr>
                                        <p:cTn id="118" dur="1000" fill="hold"/>
                                        <p:tgtEl>
                                          <p:spTgt spid="15"/>
                                        </p:tgtEl>
                                        <p:attrNameLst>
                                          <p:attrName>ppt_w</p:attrName>
                                        </p:attrNameLst>
                                      </p:cBhvr>
                                      <p:tavLst>
                                        <p:tav tm="0">
                                          <p:val>
                                            <p:fltVal val="0"/>
                                          </p:val>
                                        </p:tav>
                                        <p:tav tm="100000">
                                          <p:val>
                                            <p:strVal val="#ppt_w"/>
                                          </p:val>
                                        </p:tav>
                                      </p:tavLst>
                                    </p:anim>
                                    <p:anim calcmode="lin" valueType="num">
                                      <p:cBhvr>
                                        <p:cTn id="119" dur="1000" fill="hold"/>
                                        <p:tgtEl>
                                          <p:spTgt spid="15"/>
                                        </p:tgtEl>
                                        <p:attrNameLst>
                                          <p:attrName>ppt_h</p:attrName>
                                        </p:attrNameLst>
                                      </p:cBhvr>
                                      <p:tavLst>
                                        <p:tav tm="0">
                                          <p:val>
                                            <p:fltVal val="0"/>
                                          </p:val>
                                        </p:tav>
                                        <p:tav tm="100000">
                                          <p:val>
                                            <p:strVal val="#ppt_h"/>
                                          </p:val>
                                        </p:tav>
                                      </p:tavLst>
                                    </p:anim>
                                    <p:anim calcmode="lin" valueType="num">
                                      <p:cBhvr>
                                        <p:cTn id="120" dur="1000" fill="hold"/>
                                        <p:tgtEl>
                                          <p:spTgt spid="15"/>
                                        </p:tgtEl>
                                        <p:attrNameLst>
                                          <p:attrName>style.rotation</p:attrName>
                                        </p:attrNameLst>
                                      </p:cBhvr>
                                      <p:tavLst>
                                        <p:tav tm="0">
                                          <p:val>
                                            <p:fltVal val="90"/>
                                          </p:val>
                                        </p:tav>
                                        <p:tav tm="100000">
                                          <p:val>
                                            <p:fltVal val="0"/>
                                          </p:val>
                                        </p:tav>
                                      </p:tavLst>
                                    </p:anim>
                                    <p:animEffect transition="in" filter="fade">
                                      <p:cBhvr>
                                        <p:cTn id="121" dur="1000"/>
                                        <p:tgtEl>
                                          <p:spTgt spid="15"/>
                                        </p:tgtEl>
                                      </p:cBhvr>
                                    </p:animEffect>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nodeType="clickEffect">
                                  <p:stCondLst>
                                    <p:cond delay="0"/>
                                  </p:stCondLst>
                                  <p:childTnLst>
                                    <p:set>
                                      <p:cBhvr>
                                        <p:cTn id="125" dur="1" fill="hold">
                                          <p:stCondLst>
                                            <p:cond delay="0"/>
                                          </p:stCondLst>
                                        </p:cTn>
                                        <p:tgtEl>
                                          <p:spTgt spid="8"/>
                                        </p:tgtEl>
                                        <p:attrNameLst>
                                          <p:attrName>style.visibility</p:attrName>
                                        </p:attrNameLst>
                                      </p:cBhvr>
                                      <p:to>
                                        <p:strVal val="visible"/>
                                      </p:to>
                                    </p:set>
                                    <p:animEffect transition="in" filter="fade">
                                      <p:cBhvr>
                                        <p:cTn id="126" dur="2000"/>
                                        <p:tgtEl>
                                          <p:spTgt spid="8"/>
                                        </p:tgtEl>
                                      </p:cBhvr>
                                    </p:animEffect>
                                    <p:anim calcmode="lin" valueType="num">
                                      <p:cBhvr>
                                        <p:cTn id="127" dur="2000" fill="hold"/>
                                        <p:tgtEl>
                                          <p:spTgt spid="8"/>
                                        </p:tgtEl>
                                        <p:attrNameLst>
                                          <p:attrName>ppt_w</p:attrName>
                                        </p:attrNameLst>
                                      </p:cBhvr>
                                      <p:tavLst>
                                        <p:tav tm="0" fmla="#ppt_w*sin(2.5*pi*$)">
                                          <p:val>
                                            <p:fltVal val="0"/>
                                          </p:val>
                                        </p:tav>
                                        <p:tav tm="100000">
                                          <p:val>
                                            <p:fltVal val="1"/>
                                          </p:val>
                                        </p:tav>
                                      </p:tavLst>
                                    </p:anim>
                                    <p:anim calcmode="lin" valueType="num">
                                      <p:cBhvr>
                                        <p:cTn id="12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wipe(down)">
                                      <p:cBhvr>
                                        <p:cTn id="133" dur="580">
                                          <p:stCondLst>
                                            <p:cond delay="0"/>
                                          </p:stCondLst>
                                        </p:cTn>
                                        <p:tgtEl>
                                          <p:spTgt spid="16"/>
                                        </p:tgtEl>
                                      </p:cBhvr>
                                    </p:animEffect>
                                    <p:anim calcmode="lin" valueType="num">
                                      <p:cBhvr>
                                        <p:cTn id="13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9" dur="26">
                                          <p:stCondLst>
                                            <p:cond delay="650"/>
                                          </p:stCondLst>
                                        </p:cTn>
                                        <p:tgtEl>
                                          <p:spTgt spid="16"/>
                                        </p:tgtEl>
                                      </p:cBhvr>
                                      <p:to x="100000" y="60000"/>
                                    </p:animScale>
                                    <p:animScale>
                                      <p:cBhvr>
                                        <p:cTn id="140" dur="166" decel="50000">
                                          <p:stCondLst>
                                            <p:cond delay="676"/>
                                          </p:stCondLst>
                                        </p:cTn>
                                        <p:tgtEl>
                                          <p:spTgt spid="16"/>
                                        </p:tgtEl>
                                      </p:cBhvr>
                                      <p:to x="100000" y="100000"/>
                                    </p:animScale>
                                    <p:animScale>
                                      <p:cBhvr>
                                        <p:cTn id="141" dur="26">
                                          <p:stCondLst>
                                            <p:cond delay="1312"/>
                                          </p:stCondLst>
                                        </p:cTn>
                                        <p:tgtEl>
                                          <p:spTgt spid="16"/>
                                        </p:tgtEl>
                                      </p:cBhvr>
                                      <p:to x="100000" y="80000"/>
                                    </p:animScale>
                                    <p:animScale>
                                      <p:cBhvr>
                                        <p:cTn id="142" dur="166" decel="50000">
                                          <p:stCondLst>
                                            <p:cond delay="1338"/>
                                          </p:stCondLst>
                                        </p:cTn>
                                        <p:tgtEl>
                                          <p:spTgt spid="16"/>
                                        </p:tgtEl>
                                      </p:cBhvr>
                                      <p:to x="100000" y="100000"/>
                                    </p:animScale>
                                    <p:animScale>
                                      <p:cBhvr>
                                        <p:cTn id="143" dur="26">
                                          <p:stCondLst>
                                            <p:cond delay="1642"/>
                                          </p:stCondLst>
                                        </p:cTn>
                                        <p:tgtEl>
                                          <p:spTgt spid="16"/>
                                        </p:tgtEl>
                                      </p:cBhvr>
                                      <p:to x="100000" y="90000"/>
                                    </p:animScale>
                                    <p:animScale>
                                      <p:cBhvr>
                                        <p:cTn id="144" dur="166" decel="50000">
                                          <p:stCondLst>
                                            <p:cond delay="1668"/>
                                          </p:stCondLst>
                                        </p:cTn>
                                        <p:tgtEl>
                                          <p:spTgt spid="16"/>
                                        </p:tgtEl>
                                      </p:cBhvr>
                                      <p:to x="100000" y="100000"/>
                                    </p:animScale>
                                    <p:animScale>
                                      <p:cBhvr>
                                        <p:cTn id="145" dur="26">
                                          <p:stCondLst>
                                            <p:cond delay="1808"/>
                                          </p:stCondLst>
                                        </p:cTn>
                                        <p:tgtEl>
                                          <p:spTgt spid="16"/>
                                        </p:tgtEl>
                                      </p:cBhvr>
                                      <p:to x="100000" y="95000"/>
                                    </p:animScale>
                                    <p:animScale>
                                      <p:cBhvr>
                                        <p:cTn id="146"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7" grpId="0" animBg="1"/>
      <p:bldP spid="9" grpId="0"/>
      <p:bldP spid="10" grpId="0" animBg="1"/>
      <p:bldP spid="11" grpId="0" animBg="1"/>
      <p:bldP spid="12" grpId="0" animBg="1"/>
      <p:bldP spid="13" grpId="0" animBg="1"/>
      <p:bldP spid="14" grpId="0" animBg="1"/>
      <p:bldP spid="15" grpId="0" animBg="1"/>
      <p:bldP spid="16" grpId="0" animBg="1"/>
    </p:bldLst>
  </p:timing>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4537</TotalTime>
  <Words>949</Words>
  <Application>Microsoft Office PowerPoint</Application>
  <PresentationFormat>شاشة عريضة</PresentationFormat>
  <Paragraphs>111</Paragraphs>
  <Slides>15</Slides>
  <Notes>0</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15</vt:i4>
      </vt:variant>
    </vt:vector>
  </HeadingPairs>
  <TitlesOfParts>
    <vt:vector size="20" baseType="lpstr">
      <vt:lpstr>Arial</vt:lpstr>
      <vt:lpstr>Calibri</vt:lpstr>
      <vt:lpstr>Calibri Light</vt:lpstr>
      <vt:lpstr>Wingdings</vt:lpstr>
      <vt:lpstr>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Mohammed Ahmed</dc:creator>
  <cp:lastModifiedBy>DELL</cp:lastModifiedBy>
  <cp:revision>185</cp:revision>
  <dcterms:created xsi:type="dcterms:W3CDTF">2022-06-03T06:07:19Z</dcterms:created>
  <dcterms:modified xsi:type="dcterms:W3CDTF">2022-06-19T14:59:03Z</dcterms:modified>
</cp:coreProperties>
</file>